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56" r:id="rId20"/>
    <p:sldId id="257" r:id="rId21"/>
    <p:sldId id="258" r:id="rId22"/>
    <p:sldId id="259" r:id="rId23"/>
    <p:sldId id="260" r:id="rId24"/>
    <p:sldId id="278" r:id="rId25"/>
    <p:sldId id="261" r:id="rId26"/>
    <p:sldId id="264" r:id="rId27"/>
    <p:sldId id="265" r:id="rId28"/>
    <p:sldId id="266" r:id="rId29"/>
    <p:sldId id="267" r:id="rId30"/>
    <p:sldId id="268" r:id="rId31"/>
    <p:sldId id="279" r:id="rId32"/>
    <p:sldId id="269" r:id="rId33"/>
    <p:sldId id="270" r:id="rId34"/>
    <p:sldId id="271" r:id="rId35"/>
    <p:sldId id="272" r:id="rId36"/>
    <p:sldId id="273" r:id="rId37"/>
    <p:sldId id="274" r:id="rId38"/>
    <p:sldId id="276" r:id="rId39"/>
    <p:sldId id="27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diagrams/_rels/data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80D91F-9C3D-4B86-B592-DF5BE45BB084}" type="doc">
      <dgm:prSet loTypeId="urn:microsoft.com/office/officeart/2018/2/layout/IconVerticalSolidList" loCatId="icon" qsTypeId="urn:microsoft.com/office/officeart/2005/8/quickstyle/simple1" qsCatId="simple" csTypeId="urn:microsoft.com/office/officeart/2018/5/colors/Iconchunking_neutralbg_accent3_2" csCatId="accent3" phldr="1"/>
      <dgm:spPr/>
      <dgm:t>
        <a:bodyPr/>
        <a:lstStyle/>
        <a:p>
          <a:endParaRPr lang="en-US"/>
        </a:p>
      </dgm:t>
    </dgm:pt>
    <dgm:pt modelId="{28FB1D6E-34D7-45E4-9824-C0F34A8AF5AF}">
      <dgm:prSet/>
      <dgm:spPr/>
      <dgm:t>
        <a:bodyPr/>
        <a:lstStyle/>
        <a:p>
          <a:pPr>
            <a:lnSpc>
              <a:spcPct val="100000"/>
            </a:lnSpc>
          </a:pPr>
          <a:r>
            <a:rPr lang="en-US"/>
            <a:t>Conduct tenant screening and housing assessment</a:t>
          </a:r>
        </a:p>
      </dgm:t>
    </dgm:pt>
    <dgm:pt modelId="{503E03BF-8A71-400A-B809-528AFE3FEAB3}" type="parTrans" cxnId="{A5857595-67CE-43A1-840A-B7B3EBF05A0A}">
      <dgm:prSet/>
      <dgm:spPr/>
      <dgm:t>
        <a:bodyPr/>
        <a:lstStyle/>
        <a:p>
          <a:endParaRPr lang="en-US"/>
        </a:p>
      </dgm:t>
    </dgm:pt>
    <dgm:pt modelId="{3CAE236C-FAE5-4160-8147-426CC850216E}" type="sibTrans" cxnId="{A5857595-67CE-43A1-840A-B7B3EBF05A0A}">
      <dgm:prSet/>
      <dgm:spPr/>
      <dgm:t>
        <a:bodyPr/>
        <a:lstStyle/>
        <a:p>
          <a:endParaRPr lang="en-US"/>
        </a:p>
      </dgm:t>
    </dgm:pt>
    <dgm:pt modelId="{3F07CF41-20D3-4523-8B8E-105F294BA519}">
      <dgm:prSet/>
      <dgm:spPr/>
      <dgm:t>
        <a:bodyPr/>
        <a:lstStyle/>
        <a:p>
          <a:pPr>
            <a:lnSpc>
              <a:spcPct val="100000"/>
            </a:lnSpc>
          </a:pPr>
          <a:r>
            <a:rPr lang="en-US"/>
            <a:t>Collect information on potential barriers to housing</a:t>
          </a:r>
        </a:p>
      </dgm:t>
    </dgm:pt>
    <dgm:pt modelId="{3A7FA2BE-F2BB-4B2D-981A-5686C5906059}" type="parTrans" cxnId="{EBDEEBF5-7623-4C57-B600-2C8434527BC3}">
      <dgm:prSet/>
      <dgm:spPr/>
      <dgm:t>
        <a:bodyPr/>
        <a:lstStyle/>
        <a:p>
          <a:endParaRPr lang="en-US"/>
        </a:p>
      </dgm:t>
    </dgm:pt>
    <dgm:pt modelId="{4D4E5AC0-F0C8-40DB-B641-506846D323D7}" type="sibTrans" cxnId="{EBDEEBF5-7623-4C57-B600-2C8434527BC3}">
      <dgm:prSet/>
      <dgm:spPr/>
      <dgm:t>
        <a:bodyPr/>
        <a:lstStyle/>
        <a:p>
          <a:endParaRPr lang="en-US"/>
        </a:p>
      </dgm:t>
    </dgm:pt>
    <dgm:pt modelId="{71A6762A-7DE0-4B44-BEBC-23FBCE98B0F0}">
      <dgm:prSet/>
      <dgm:spPr/>
      <dgm:t>
        <a:bodyPr/>
        <a:lstStyle/>
        <a:p>
          <a:pPr>
            <a:lnSpc>
              <a:spcPct val="100000"/>
            </a:lnSpc>
          </a:pPr>
          <a:r>
            <a:rPr lang="en-US"/>
            <a:t>Identify potential housing retention challenges</a:t>
          </a:r>
        </a:p>
      </dgm:t>
    </dgm:pt>
    <dgm:pt modelId="{6651ED7B-7EC7-4B59-9A7A-25AF7E37FB18}" type="parTrans" cxnId="{68A6295A-C919-40D4-A1BD-CEA5C7D0B671}">
      <dgm:prSet/>
      <dgm:spPr/>
      <dgm:t>
        <a:bodyPr/>
        <a:lstStyle/>
        <a:p>
          <a:endParaRPr lang="en-US"/>
        </a:p>
      </dgm:t>
    </dgm:pt>
    <dgm:pt modelId="{0D51A2AD-124B-499E-A5C1-A3720DE46C7C}" type="sibTrans" cxnId="{68A6295A-C919-40D4-A1BD-CEA5C7D0B671}">
      <dgm:prSet/>
      <dgm:spPr/>
      <dgm:t>
        <a:bodyPr/>
        <a:lstStyle/>
        <a:p>
          <a:endParaRPr lang="en-US"/>
        </a:p>
      </dgm:t>
    </dgm:pt>
    <dgm:pt modelId="{5BFD17C8-0D7F-4559-9554-1817DBB46DF8}">
      <dgm:prSet/>
      <dgm:spPr/>
      <dgm:t>
        <a:bodyPr/>
        <a:lstStyle/>
        <a:p>
          <a:pPr>
            <a:lnSpc>
              <a:spcPct val="100000"/>
            </a:lnSpc>
          </a:pPr>
          <a:r>
            <a:rPr lang="en-US"/>
            <a:t>Develop individualized housing support plan that includes</a:t>
          </a:r>
        </a:p>
      </dgm:t>
    </dgm:pt>
    <dgm:pt modelId="{92FC9BCD-E53C-430F-BC6E-DF3CA9057867}" type="parTrans" cxnId="{24E830FF-8DFC-4EA9-80A2-92C2A83CDA5A}">
      <dgm:prSet/>
      <dgm:spPr/>
      <dgm:t>
        <a:bodyPr/>
        <a:lstStyle/>
        <a:p>
          <a:endParaRPr lang="en-US"/>
        </a:p>
      </dgm:t>
    </dgm:pt>
    <dgm:pt modelId="{790A8403-2B60-4F6C-834E-56A5742796DD}" type="sibTrans" cxnId="{24E830FF-8DFC-4EA9-80A2-92C2A83CDA5A}">
      <dgm:prSet/>
      <dgm:spPr/>
      <dgm:t>
        <a:bodyPr/>
        <a:lstStyle/>
        <a:p>
          <a:endParaRPr lang="en-US"/>
        </a:p>
      </dgm:t>
    </dgm:pt>
    <dgm:pt modelId="{656BD226-2C2A-4D37-8748-3A51FD1BF2A8}">
      <dgm:prSet/>
      <dgm:spPr/>
      <dgm:t>
        <a:bodyPr/>
        <a:lstStyle/>
        <a:p>
          <a:pPr>
            <a:lnSpc>
              <a:spcPct val="100000"/>
            </a:lnSpc>
          </a:pPr>
          <a:r>
            <a:rPr lang="en-US"/>
            <a:t>Short and long-term goals</a:t>
          </a:r>
        </a:p>
      </dgm:t>
    </dgm:pt>
    <dgm:pt modelId="{F8A316BE-85B1-4202-89B6-78B6AB6E5075}" type="parTrans" cxnId="{B5858DA6-EFD1-4C6C-829E-5739B88A7EF2}">
      <dgm:prSet/>
      <dgm:spPr/>
      <dgm:t>
        <a:bodyPr/>
        <a:lstStyle/>
        <a:p>
          <a:endParaRPr lang="en-US"/>
        </a:p>
      </dgm:t>
    </dgm:pt>
    <dgm:pt modelId="{3887F4D9-6C0B-44E2-96DD-A37D9B9EE2A8}" type="sibTrans" cxnId="{B5858DA6-EFD1-4C6C-829E-5739B88A7EF2}">
      <dgm:prSet/>
      <dgm:spPr/>
      <dgm:t>
        <a:bodyPr/>
        <a:lstStyle/>
        <a:p>
          <a:endParaRPr lang="en-US"/>
        </a:p>
      </dgm:t>
    </dgm:pt>
    <dgm:pt modelId="{2017EBD9-88F1-42B2-8C2B-1C6E341DFEE0}">
      <dgm:prSet/>
      <dgm:spPr/>
      <dgm:t>
        <a:bodyPr/>
        <a:lstStyle/>
        <a:p>
          <a:pPr>
            <a:lnSpc>
              <a:spcPct val="100000"/>
            </a:lnSpc>
          </a:pPr>
          <a:r>
            <a:rPr lang="en-US"/>
            <a:t>Strategies to address barriers including prevention and early intervention services when housing is jeopardized</a:t>
          </a:r>
        </a:p>
      </dgm:t>
    </dgm:pt>
    <dgm:pt modelId="{25D6A382-68AD-4505-93BE-8783D345244F}" type="parTrans" cxnId="{F962E160-AB9A-4AD5-A26D-9904F46613F6}">
      <dgm:prSet/>
      <dgm:spPr/>
      <dgm:t>
        <a:bodyPr/>
        <a:lstStyle/>
        <a:p>
          <a:endParaRPr lang="en-US"/>
        </a:p>
      </dgm:t>
    </dgm:pt>
    <dgm:pt modelId="{12726F37-CBC5-438E-91D9-2467D149681E}" type="sibTrans" cxnId="{F962E160-AB9A-4AD5-A26D-9904F46613F6}">
      <dgm:prSet/>
      <dgm:spPr/>
      <dgm:t>
        <a:bodyPr/>
        <a:lstStyle/>
        <a:p>
          <a:endParaRPr lang="en-US"/>
        </a:p>
      </dgm:t>
    </dgm:pt>
    <dgm:pt modelId="{0F5C3B27-34BA-4D11-9013-EC67F73DC920}">
      <dgm:prSet/>
      <dgm:spPr/>
      <dgm:t>
        <a:bodyPr/>
        <a:lstStyle/>
        <a:p>
          <a:pPr>
            <a:lnSpc>
              <a:spcPct val="100000"/>
            </a:lnSpc>
          </a:pPr>
          <a:r>
            <a:rPr lang="en-US"/>
            <a:t>Natural supports, resources, community providers, and services to support goals and strategies</a:t>
          </a:r>
        </a:p>
      </dgm:t>
    </dgm:pt>
    <dgm:pt modelId="{545FAC55-E6F2-4EE7-ACA2-28AE65D0D7F7}" type="parTrans" cxnId="{CD6D7176-33D7-4D4E-9D41-85E701FE0413}">
      <dgm:prSet/>
      <dgm:spPr/>
      <dgm:t>
        <a:bodyPr/>
        <a:lstStyle/>
        <a:p>
          <a:endParaRPr lang="en-US"/>
        </a:p>
      </dgm:t>
    </dgm:pt>
    <dgm:pt modelId="{A7CA9AC3-CC62-4D90-9BD1-72A1D9B3C298}" type="sibTrans" cxnId="{CD6D7176-33D7-4D4E-9D41-85E701FE0413}">
      <dgm:prSet/>
      <dgm:spPr/>
      <dgm:t>
        <a:bodyPr/>
        <a:lstStyle/>
        <a:p>
          <a:endParaRPr lang="en-US"/>
        </a:p>
      </dgm:t>
    </dgm:pt>
    <dgm:pt modelId="{69612C1D-46FE-45C9-88E8-96923D038D32}" type="pres">
      <dgm:prSet presAssocID="{BF80D91F-9C3D-4B86-B592-DF5BE45BB084}" presName="root" presStyleCnt="0">
        <dgm:presLayoutVars>
          <dgm:dir/>
          <dgm:resizeHandles val="exact"/>
        </dgm:presLayoutVars>
      </dgm:prSet>
      <dgm:spPr/>
    </dgm:pt>
    <dgm:pt modelId="{5803F299-52F1-48A2-B59C-E874890E7F7D}" type="pres">
      <dgm:prSet presAssocID="{28FB1D6E-34D7-45E4-9824-C0F34A8AF5AF}" presName="compNode" presStyleCnt="0"/>
      <dgm:spPr/>
    </dgm:pt>
    <dgm:pt modelId="{35E91D40-B5E0-4E0A-A992-E82F5F619217}" type="pres">
      <dgm:prSet presAssocID="{28FB1D6E-34D7-45E4-9824-C0F34A8AF5AF}" presName="bgRect" presStyleLbl="bgShp" presStyleIdx="0" presStyleCnt="2"/>
      <dgm:spPr/>
    </dgm:pt>
    <dgm:pt modelId="{2D506DE3-3CBE-455D-ADB9-D5CBB90AAD31}" type="pres">
      <dgm:prSet presAssocID="{28FB1D6E-34D7-45E4-9824-C0F34A8AF5A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use"/>
        </a:ext>
      </dgm:extLst>
    </dgm:pt>
    <dgm:pt modelId="{0375FA45-1EF9-47B8-A3C6-DEEFB63570AB}" type="pres">
      <dgm:prSet presAssocID="{28FB1D6E-34D7-45E4-9824-C0F34A8AF5AF}" presName="spaceRect" presStyleCnt="0"/>
      <dgm:spPr/>
    </dgm:pt>
    <dgm:pt modelId="{0CD49C00-31B1-4F88-B267-D3B5E218C0E2}" type="pres">
      <dgm:prSet presAssocID="{28FB1D6E-34D7-45E4-9824-C0F34A8AF5AF}" presName="parTx" presStyleLbl="revTx" presStyleIdx="0" presStyleCnt="4">
        <dgm:presLayoutVars>
          <dgm:chMax val="0"/>
          <dgm:chPref val="0"/>
        </dgm:presLayoutVars>
      </dgm:prSet>
      <dgm:spPr/>
    </dgm:pt>
    <dgm:pt modelId="{3AA44CB6-CFA9-4949-96F6-C65EAFFCABF0}" type="pres">
      <dgm:prSet presAssocID="{28FB1D6E-34D7-45E4-9824-C0F34A8AF5AF}" presName="desTx" presStyleLbl="revTx" presStyleIdx="1" presStyleCnt="4">
        <dgm:presLayoutVars/>
      </dgm:prSet>
      <dgm:spPr/>
    </dgm:pt>
    <dgm:pt modelId="{14A9D0D8-80FA-4CF6-BBA0-400A45D61BD2}" type="pres">
      <dgm:prSet presAssocID="{3CAE236C-FAE5-4160-8147-426CC850216E}" presName="sibTrans" presStyleCnt="0"/>
      <dgm:spPr/>
    </dgm:pt>
    <dgm:pt modelId="{E81011C0-1257-4778-8390-DAE6087F160E}" type="pres">
      <dgm:prSet presAssocID="{5BFD17C8-0D7F-4559-9554-1817DBB46DF8}" presName="compNode" presStyleCnt="0"/>
      <dgm:spPr/>
    </dgm:pt>
    <dgm:pt modelId="{B7A0A448-C7F5-4093-B9DA-770CE43CC820}" type="pres">
      <dgm:prSet presAssocID="{5BFD17C8-0D7F-4559-9554-1817DBB46DF8}" presName="bgRect" presStyleLbl="bgShp" presStyleIdx="1" presStyleCnt="2"/>
      <dgm:spPr/>
    </dgm:pt>
    <dgm:pt modelId="{271F3F10-3CA1-47EE-BD69-9CB49101371D}" type="pres">
      <dgm:prSet presAssocID="{5BFD17C8-0D7F-4559-9554-1817DBB46DF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burban scene"/>
        </a:ext>
      </dgm:extLst>
    </dgm:pt>
    <dgm:pt modelId="{8B94E8B4-A9E4-484A-A308-983255731D83}" type="pres">
      <dgm:prSet presAssocID="{5BFD17C8-0D7F-4559-9554-1817DBB46DF8}" presName="spaceRect" presStyleCnt="0"/>
      <dgm:spPr/>
    </dgm:pt>
    <dgm:pt modelId="{64989A19-149C-45F7-8E79-C33D3F35B9F4}" type="pres">
      <dgm:prSet presAssocID="{5BFD17C8-0D7F-4559-9554-1817DBB46DF8}" presName="parTx" presStyleLbl="revTx" presStyleIdx="2" presStyleCnt="4">
        <dgm:presLayoutVars>
          <dgm:chMax val="0"/>
          <dgm:chPref val="0"/>
        </dgm:presLayoutVars>
      </dgm:prSet>
      <dgm:spPr/>
    </dgm:pt>
    <dgm:pt modelId="{5AD1F291-CB46-4635-8E10-A5E5298D9B08}" type="pres">
      <dgm:prSet presAssocID="{5BFD17C8-0D7F-4559-9554-1817DBB46DF8}" presName="desTx" presStyleLbl="revTx" presStyleIdx="3" presStyleCnt="4">
        <dgm:presLayoutVars/>
      </dgm:prSet>
      <dgm:spPr/>
    </dgm:pt>
  </dgm:ptLst>
  <dgm:cxnLst>
    <dgm:cxn modelId="{35FA8C14-F2BA-4C90-8A2D-9FDE77529DF1}" type="presOf" srcId="{28FB1D6E-34D7-45E4-9824-C0F34A8AF5AF}" destId="{0CD49C00-31B1-4F88-B267-D3B5E218C0E2}" srcOrd="0" destOrd="0" presId="urn:microsoft.com/office/officeart/2018/2/layout/IconVerticalSolidList"/>
    <dgm:cxn modelId="{68A6295A-C919-40D4-A1BD-CEA5C7D0B671}" srcId="{28FB1D6E-34D7-45E4-9824-C0F34A8AF5AF}" destId="{71A6762A-7DE0-4B44-BEBC-23FBCE98B0F0}" srcOrd="1" destOrd="0" parTransId="{6651ED7B-7EC7-4B59-9A7A-25AF7E37FB18}" sibTransId="{0D51A2AD-124B-499E-A5C1-A3720DE46C7C}"/>
    <dgm:cxn modelId="{71D28A5D-E914-4B14-BCB7-A7EF0CB1E789}" type="presOf" srcId="{3F07CF41-20D3-4523-8B8E-105F294BA519}" destId="{3AA44CB6-CFA9-4949-96F6-C65EAFFCABF0}" srcOrd="0" destOrd="0" presId="urn:microsoft.com/office/officeart/2018/2/layout/IconVerticalSolidList"/>
    <dgm:cxn modelId="{D1FCC65E-700E-4BDB-811E-55F48A215FFA}" type="presOf" srcId="{2017EBD9-88F1-42B2-8C2B-1C6E341DFEE0}" destId="{5AD1F291-CB46-4635-8E10-A5E5298D9B08}" srcOrd="0" destOrd="1" presId="urn:microsoft.com/office/officeart/2018/2/layout/IconVerticalSolidList"/>
    <dgm:cxn modelId="{F962E160-AB9A-4AD5-A26D-9904F46613F6}" srcId="{5BFD17C8-0D7F-4559-9554-1817DBB46DF8}" destId="{2017EBD9-88F1-42B2-8C2B-1C6E341DFEE0}" srcOrd="1" destOrd="0" parTransId="{25D6A382-68AD-4505-93BE-8783D345244F}" sibTransId="{12726F37-CBC5-438E-91D9-2467D149681E}"/>
    <dgm:cxn modelId="{CD6D7176-33D7-4D4E-9D41-85E701FE0413}" srcId="{5BFD17C8-0D7F-4559-9554-1817DBB46DF8}" destId="{0F5C3B27-34BA-4D11-9013-EC67F73DC920}" srcOrd="2" destOrd="0" parTransId="{545FAC55-E6F2-4EE7-ACA2-28AE65D0D7F7}" sibTransId="{A7CA9AC3-CC62-4D90-9BD1-72A1D9B3C298}"/>
    <dgm:cxn modelId="{0A180985-4CF8-46F1-9713-F2486F2CEB34}" type="presOf" srcId="{71A6762A-7DE0-4B44-BEBC-23FBCE98B0F0}" destId="{3AA44CB6-CFA9-4949-96F6-C65EAFFCABF0}" srcOrd="0" destOrd="1" presId="urn:microsoft.com/office/officeart/2018/2/layout/IconVerticalSolidList"/>
    <dgm:cxn modelId="{FE3ED98B-F67D-491C-A11B-842E6956B1FB}" type="presOf" srcId="{5BFD17C8-0D7F-4559-9554-1817DBB46DF8}" destId="{64989A19-149C-45F7-8E79-C33D3F35B9F4}" srcOrd="0" destOrd="0" presId="urn:microsoft.com/office/officeart/2018/2/layout/IconVerticalSolidList"/>
    <dgm:cxn modelId="{A5857595-67CE-43A1-840A-B7B3EBF05A0A}" srcId="{BF80D91F-9C3D-4B86-B592-DF5BE45BB084}" destId="{28FB1D6E-34D7-45E4-9824-C0F34A8AF5AF}" srcOrd="0" destOrd="0" parTransId="{503E03BF-8A71-400A-B809-528AFE3FEAB3}" sibTransId="{3CAE236C-FAE5-4160-8147-426CC850216E}"/>
    <dgm:cxn modelId="{B5858DA6-EFD1-4C6C-829E-5739B88A7EF2}" srcId="{5BFD17C8-0D7F-4559-9554-1817DBB46DF8}" destId="{656BD226-2C2A-4D37-8748-3A51FD1BF2A8}" srcOrd="0" destOrd="0" parTransId="{F8A316BE-85B1-4202-89B6-78B6AB6E5075}" sibTransId="{3887F4D9-6C0B-44E2-96DD-A37D9B9EE2A8}"/>
    <dgm:cxn modelId="{775E24A9-A41B-4E7E-A654-5F578E45ACF0}" type="presOf" srcId="{0F5C3B27-34BA-4D11-9013-EC67F73DC920}" destId="{5AD1F291-CB46-4635-8E10-A5E5298D9B08}" srcOrd="0" destOrd="2" presId="urn:microsoft.com/office/officeart/2018/2/layout/IconVerticalSolidList"/>
    <dgm:cxn modelId="{F8D37EB8-33FE-4DEB-AF26-273FA2D2C5F2}" type="presOf" srcId="{BF80D91F-9C3D-4B86-B592-DF5BE45BB084}" destId="{69612C1D-46FE-45C9-88E8-96923D038D32}" srcOrd="0" destOrd="0" presId="urn:microsoft.com/office/officeart/2018/2/layout/IconVerticalSolidList"/>
    <dgm:cxn modelId="{AEC6B2BE-FEC0-4491-91F6-2A9074FD9BA5}" type="presOf" srcId="{656BD226-2C2A-4D37-8748-3A51FD1BF2A8}" destId="{5AD1F291-CB46-4635-8E10-A5E5298D9B08}" srcOrd="0" destOrd="0" presId="urn:microsoft.com/office/officeart/2018/2/layout/IconVerticalSolidList"/>
    <dgm:cxn modelId="{EBDEEBF5-7623-4C57-B600-2C8434527BC3}" srcId="{28FB1D6E-34D7-45E4-9824-C0F34A8AF5AF}" destId="{3F07CF41-20D3-4523-8B8E-105F294BA519}" srcOrd="0" destOrd="0" parTransId="{3A7FA2BE-F2BB-4B2D-981A-5686C5906059}" sibTransId="{4D4E5AC0-F0C8-40DB-B641-506846D323D7}"/>
    <dgm:cxn modelId="{24E830FF-8DFC-4EA9-80A2-92C2A83CDA5A}" srcId="{BF80D91F-9C3D-4B86-B592-DF5BE45BB084}" destId="{5BFD17C8-0D7F-4559-9554-1817DBB46DF8}" srcOrd="1" destOrd="0" parTransId="{92FC9BCD-E53C-430F-BC6E-DF3CA9057867}" sibTransId="{790A8403-2B60-4F6C-834E-56A5742796DD}"/>
    <dgm:cxn modelId="{3263C612-7F9F-4E1C-8B20-CAC4D138F284}" type="presParOf" srcId="{69612C1D-46FE-45C9-88E8-96923D038D32}" destId="{5803F299-52F1-48A2-B59C-E874890E7F7D}" srcOrd="0" destOrd="0" presId="urn:microsoft.com/office/officeart/2018/2/layout/IconVerticalSolidList"/>
    <dgm:cxn modelId="{B9E8A565-DAAB-4A8A-AD32-80B782DDF891}" type="presParOf" srcId="{5803F299-52F1-48A2-B59C-E874890E7F7D}" destId="{35E91D40-B5E0-4E0A-A992-E82F5F619217}" srcOrd="0" destOrd="0" presId="urn:microsoft.com/office/officeart/2018/2/layout/IconVerticalSolidList"/>
    <dgm:cxn modelId="{4AFEBC11-E76F-47DE-BE88-6A91165EF357}" type="presParOf" srcId="{5803F299-52F1-48A2-B59C-E874890E7F7D}" destId="{2D506DE3-3CBE-455D-ADB9-D5CBB90AAD31}" srcOrd="1" destOrd="0" presId="urn:microsoft.com/office/officeart/2018/2/layout/IconVerticalSolidList"/>
    <dgm:cxn modelId="{C902EF6B-2722-4DF1-9E83-A47209128EC3}" type="presParOf" srcId="{5803F299-52F1-48A2-B59C-E874890E7F7D}" destId="{0375FA45-1EF9-47B8-A3C6-DEEFB63570AB}" srcOrd="2" destOrd="0" presId="urn:microsoft.com/office/officeart/2018/2/layout/IconVerticalSolidList"/>
    <dgm:cxn modelId="{3A9516EA-1E5C-41F0-8151-F744C3527C1A}" type="presParOf" srcId="{5803F299-52F1-48A2-B59C-E874890E7F7D}" destId="{0CD49C00-31B1-4F88-B267-D3B5E218C0E2}" srcOrd="3" destOrd="0" presId="urn:microsoft.com/office/officeart/2018/2/layout/IconVerticalSolidList"/>
    <dgm:cxn modelId="{0BB12D36-0E14-4A9C-90E1-8BF3F75CAC8B}" type="presParOf" srcId="{5803F299-52F1-48A2-B59C-E874890E7F7D}" destId="{3AA44CB6-CFA9-4949-96F6-C65EAFFCABF0}" srcOrd="4" destOrd="0" presId="urn:microsoft.com/office/officeart/2018/2/layout/IconVerticalSolidList"/>
    <dgm:cxn modelId="{6BF4A57F-6AFB-4801-AE68-01AC50542D9E}" type="presParOf" srcId="{69612C1D-46FE-45C9-88E8-96923D038D32}" destId="{14A9D0D8-80FA-4CF6-BBA0-400A45D61BD2}" srcOrd="1" destOrd="0" presId="urn:microsoft.com/office/officeart/2018/2/layout/IconVerticalSolidList"/>
    <dgm:cxn modelId="{2EF58210-A244-44D7-8CF2-DC8406EA8107}" type="presParOf" srcId="{69612C1D-46FE-45C9-88E8-96923D038D32}" destId="{E81011C0-1257-4778-8390-DAE6087F160E}" srcOrd="2" destOrd="0" presId="urn:microsoft.com/office/officeart/2018/2/layout/IconVerticalSolidList"/>
    <dgm:cxn modelId="{15340266-ED15-40C0-8555-AE91F51DDAB7}" type="presParOf" srcId="{E81011C0-1257-4778-8390-DAE6087F160E}" destId="{B7A0A448-C7F5-4093-B9DA-770CE43CC820}" srcOrd="0" destOrd="0" presId="urn:microsoft.com/office/officeart/2018/2/layout/IconVerticalSolidList"/>
    <dgm:cxn modelId="{6823B013-A5C2-41BB-B097-9316CC87A735}" type="presParOf" srcId="{E81011C0-1257-4778-8390-DAE6087F160E}" destId="{271F3F10-3CA1-47EE-BD69-9CB49101371D}" srcOrd="1" destOrd="0" presId="urn:microsoft.com/office/officeart/2018/2/layout/IconVerticalSolidList"/>
    <dgm:cxn modelId="{7BA1167B-5051-4A8C-9777-54B015366688}" type="presParOf" srcId="{E81011C0-1257-4778-8390-DAE6087F160E}" destId="{8B94E8B4-A9E4-484A-A308-983255731D83}" srcOrd="2" destOrd="0" presId="urn:microsoft.com/office/officeart/2018/2/layout/IconVerticalSolidList"/>
    <dgm:cxn modelId="{1F5541A1-C2D8-4B6D-A018-2C800D08C26D}" type="presParOf" srcId="{E81011C0-1257-4778-8390-DAE6087F160E}" destId="{64989A19-149C-45F7-8E79-C33D3F35B9F4}" srcOrd="3" destOrd="0" presId="urn:microsoft.com/office/officeart/2018/2/layout/IconVerticalSolidList"/>
    <dgm:cxn modelId="{2C38CCE2-1E7A-4BFE-833D-76B0E3604F05}" type="presParOf" srcId="{E81011C0-1257-4778-8390-DAE6087F160E}" destId="{5AD1F291-CB46-4635-8E10-A5E5298D9B08}"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91D40-B5E0-4E0A-A992-E82F5F619217}">
      <dsp:nvSpPr>
        <dsp:cNvPr id="0" name=""/>
        <dsp:cNvSpPr/>
      </dsp:nvSpPr>
      <dsp:spPr>
        <a:xfrm>
          <a:off x="0" y="707092"/>
          <a:ext cx="10515600" cy="13054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506DE3-3CBE-455D-ADB9-D5CBB90AAD31}">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D49C00-31B1-4F88-B267-D3B5E218C0E2}">
      <dsp:nvSpPr>
        <dsp:cNvPr id="0" name=""/>
        <dsp:cNvSpPr/>
      </dsp:nvSpPr>
      <dsp:spPr>
        <a:xfrm>
          <a:off x="1507738" y="707092"/>
          <a:ext cx="4732020"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111250">
            <a:lnSpc>
              <a:spcPct val="100000"/>
            </a:lnSpc>
            <a:spcBef>
              <a:spcPct val="0"/>
            </a:spcBef>
            <a:spcAft>
              <a:spcPct val="35000"/>
            </a:spcAft>
            <a:buNone/>
          </a:pPr>
          <a:r>
            <a:rPr lang="en-US" sz="2500" kern="1200"/>
            <a:t>Conduct tenant screening and housing assessment</a:t>
          </a:r>
        </a:p>
      </dsp:txBody>
      <dsp:txXfrm>
        <a:off x="1507738" y="707092"/>
        <a:ext cx="4732020" cy="1305401"/>
      </dsp:txXfrm>
    </dsp:sp>
    <dsp:sp modelId="{3AA44CB6-CFA9-4949-96F6-C65EAFFCABF0}">
      <dsp:nvSpPr>
        <dsp:cNvPr id="0" name=""/>
        <dsp:cNvSpPr/>
      </dsp:nvSpPr>
      <dsp:spPr>
        <a:xfrm>
          <a:off x="6239758" y="707092"/>
          <a:ext cx="427584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488950">
            <a:lnSpc>
              <a:spcPct val="100000"/>
            </a:lnSpc>
            <a:spcBef>
              <a:spcPct val="0"/>
            </a:spcBef>
            <a:spcAft>
              <a:spcPct val="35000"/>
            </a:spcAft>
            <a:buNone/>
          </a:pPr>
          <a:r>
            <a:rPr lang="en-US" sz="1100" kern="1200"/>
            <a:t>Collect information on potential barriers to housing</a:t>
          </a:r>
        </a:p>
        <a:p>
          <a:pPr marL="0" lvl="0" indent="0" algn="l" defTabSz="488950">
            <a:lnSpc>
              <a:spcPct val="100000"/>
            </a:lnSpc>
            <a:spcBef>
              <a:spcPct val="0"/>
            </a:spcBef>
            <a:spcAft>
              <a:spcPct val="35000"/>
            </a:spcAft>
            <a:buNone/>
          </a:pPr>
          <a:r>
            <a:rPr lang="en-US" sz="1100" kern="1200"/>
            <a:t>Identify potential housing retention challenges</a:t>
          </a:r>
        </a:p>
      </dsp:txBody>
      <dsp:txXfrm>
        <a:off x="6239758" y="707092"/>
        <a:ext cx="4275841" cy="1305401"/>
      </dsp:txXfrm>
    </dsp:sp>
    <dsp:sp modelId="{B7A0A448-C7F5-4093-B9DA-770CE43CC820}">
      <dsp:nvSpPr>
        <dsp:cNvPr id="0" name=""/>
        <dsp:cNvSpPr/>
      </dsp:nvSpPr>
      <dsp:spPr>
        <a:xfrm>
          <a:off x="0" y="2338844"/>
          <a:ext cx="10515600" cy="13054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1F3F10-3CA1-47EE-BD69-9CB49101371D}">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4989A19-149C-45F7-8E79-C33D3F35B9F4}">
      <dsp:nvSpPr>
        <dsp:cNvPr id="0" name=""/>
        <dsp:cNvSpPr/>
      </dsp:nvSpPr>
      <dsp:spPr>
        <a:xfrm>
          <a:off x="1507738" y="2338844"/>
          <a:ext cx="4732020"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111250">
            <a:lnSpc>
              <a:spcPct val="100000"/>
            </a:lnSpc>
            <a:spcBef>
              <a:spcPct val="0"/>
            </a:spcBef>
            <a:spcAft>
              <a:spcPct val="35000"/>
            </a:spcAft>
            <a:buNone/>
          </a:pPr>
          <a:r>
            <a:rPr lang="en-US" sz="2500" kern="1200"/>
            <a:t>Develop individualized housing support plan that includes</a:t>
          </a:r>
        </a:p>
      </dsp:txBody>
      <dsp:txXfrm>
        <a:off x="1507738" y="2338844"/>
        <a:ext cx="4732020" cy="1305401"/>
      </dsp:txXfrm>
    </dsp:sp>
    <dsp:sp modelId="{5AD1F291-CB46-4635-8E10-A5E5298D9B08}">
      <dsp:nvSpPr>
        <dsp:cNvPr id="0" name=""/>
        <dsp:cNvSpPr/>
      </dsp:nvSpPr>
      <dsp:spPr>
        <a:xfrm>
          <a:off x="6239758" y="2338844"/>
          <a:ext cx="427584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488950">
            <a:lnSpc>
              <a:spcPct val="100000"/>
            </a:lnSpc>
            <a:spcBef>
              <a:spcPct val="0"/>
            </a:spcBef>
            <a:spcAft>
              <a:spcPct val="35000"/>
            </a:spcAft>
            <a:buNone/>
          </a:pPr>
          <a:r>
            <a:rPr lang="en-US" sz="1100" kern="1200"/>
            <a:t>Short and long-term goals</a:t>
          </a:r>
        </a:p>
        <a:p>
          <a:pPr marL="0" lvl="0" indent="0" algn="l" defTabSz="488950">
            <a:lnSpc>
              <a:spcPct val="100000"/>
            </a:lnSpc>
            <a:spcBef>
              <a:spcPct val="0"/>
            </a:spcBef>
            <a:spcAft>
              <a:spcPct val="35000"/>
            </a:spcAft>
            <a:buNone/>
          </a:pPr>
          <a:r>
            <a:rPr lang="en-US" sz="1100" kern="1200"/>
            <a:t>Strategies to address barriers including prevention and early intervention services when housing is jeopardized</a:t>
          </a:r>
        </a:p>
        <a:p>
          <a:pPr marL="0" lvl="0" indent="0" algn="l" defTabSz="488950">
            <a:lnSpc>
              <a:spcPct val="100000"/>
            </a:lnSpc>
            <a:spcBef>
              <a:spcPct val="0"/>
            </a:spcBef>
            <a:spcAft>
              <a:spcPct val="35000"/>
            </a:spcAft>
            <a:buNone/>
          </a:pPr>
          <a:r>
            <a:rPr lang="en-US" sz="1100" kern="1200"/>
            <a:t>Natural supports, resources, community providers, and services to support goals and strategies</a:t>
          </a:r>
        </a:p>
      </dsp:txBody>
      <dsp:txXfrm>
        <a:off x="6239758" y="2338844"/>
        <a:ext cx="4275841" cy="130540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46A24-CD06-40B4-99EE-05431D81EA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747B55-8165-4E12-8B40-2178FD2C93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3F2929-F6B6-42E8-958F-435BD545B52B}"/>
              </a:ext>
            </a:extLst>
          </p:cNvPr>
          <p:cNvSpPr>
            <a:spLocks noGrp="1"/>
          </p:cNvSpPr>
          <p:nvPr>
            <p:ph type="dt" sz="half" idx="10"/>
          </p:nvPr>
        </p:nvSpPr>
        <p:spPr/>
        <p:txBody>
          <a:bodyPr/>
          <a:lstStyle/>
          <a:p>
            <a:fld id="{B888D5F5-5E58-4278-9E92-04EFFE858DA6}" type="datetimeFigureOut">
              <a:rPr lang="en-US" smtClean="0"/>
              <a:t>9/16/21</a:t>
            </a:fld>
            <a:endParaRPr lang="en-US"/>
          </a:p>
        </p:txBody>
      </p:sp>
      <p:sp>
        <p:nvSpPr>
          <p:cNvPr id="5" name="Footer Placeholder 4">
            <a:extLst>
              <a:ext uri="{FF2B5EF4-FFF2-40B4-BE49-F238E27FC236}">
                <a16:creationId xmlns:a16="http://schemas.microsoft.com/office/drawing/2014/main" id="{F8B7BD62-951A-4220-9350-F039CABCB5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C7C810-0EF8-4177-A452-DD429C7F8C1E}"/>
              </a:ext>
            </a:extLst>
          </p:cNvPr>
          <p:cNvSpPr>
            <a:spLocks noGrp="1"/>
          </p:cNvSpPr>
          <p:nvPr>
            <p:ph type="sldNum" sz="quarter" idx="12"/>
          </p:nvPr>
        </p:nvSpPr>
        <p:spPr/>
        <p:txBody>
          <a:bodyPr/>
          <a:lstStyle/>
          <a:p>
            <a:fld id="{D5170710-ADA8-49F9-9CB3-278E5B8E21B7}" type="slidenum">
              <a:rPr lang="en-US" smtClean="0"/>
              <a:t>‹#›</a:t>
            </a:fld>
            <a:endParaRPr lang="en-US"/>
          </a:p>
        </p:txBody>
      </p:sp>
    </p:spTree>
    <p:extLst>
      <p:ext uri="{BB962C8B-B14F-4D97-AF65-F5344CB8AC3E}">
        <p14:creationId xmlns:p14="http://schemas.microsoft.com/office/powerpoint/2010/main" val="1738671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F3BED-0A18-4171-AF04-8E490B7841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63FB91-05C0-4653-BBDA-CB8C6BB1D3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A0963-B944-4F1A-97D9-1718A95A2C02}"/>
              </a:ext>
            </a:extLst>
          </p:cNvPr>
          <p:cNvSpPr>
            <a:spLocks noGrp="1"/>
          </p:cNvSpPr>
          <p:nvPr>
            <p:ph type="dt" sz="half" idx="10"/>
          </p:nvPr>
        </p:nvSpPr>
        <p:spPr/>
        <p:txBody>
          <a:bodyPr/>
          <a:lstStyle/>
          <a:p>
            <a:fld id="{B888D5F5-5E58-4278-9E92-04EFFE858DA6}" type="datetimeFigureOut">
              <a:rPr lang="en-US" smtClean="0"/>
              <a:t>9/16/21</a:t>
            </a:fld>
            <a:endParaRPr lang="en-US"/>
          </a:p>
        </p:txBody>
      </p:sp>
      <p:sp>
        <p:nvSpPr>
          <p:cNvPr id="5" name="Footer Placeholder 4">
            <a:extLst>
              <a:ext uri="{FF2B5EF4-FFF2-40B4-BE49-F238E27FC236}">
                <a16:creationId xmlns:a16="http://schemas.microsoft.com/office/drawing/2014/main" id="{C167167A-EDE6-40DF-8190-F1681D1FA6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70D7BC-51E0-4802-8205-27825123EC9A}"/>
              </a:ext>
            </a:extLst>
          </p:cNvPr>
          <p:cNvSpPr>
            <a:spLocks noGrp="1"/>
          </p:cNvSpPr>
          <p:nvPr>
            <p:ph type="sldNum" sz="quarter" idx="12"/>
          </p:nvPr>
        </p:nvSpPr>
        <p:spPr/>
        <p:txBody>
          <a:bodyPr/>
          <a:lstStyle/>
          <a:p>
            <a:fld id="{D5170710-ADA8-49F9-9CB3-278E5B8E21B7}" type="slidenum">
              <a:rPr lang="en-US" smtClean="0"/>
              <a:t>‹#›</a:t>
            </a:fld>
            <a:endParaRPr lang="en-US"/>
          </a:p>
        </p:txBody>
      </p:sp>
    </p:spTree>
    <p:extLst>
      <p:ext uri="{BB962C8B-B14F-4D97-AF65-F5344CB8AC3E}">
        <p14:creationId xmlns:p14="http://schemas.microsoft.com/office/powerpoint/2010/main" val="1997813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F68201-E70F-4A8D-8EB5-52DF8653EC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B0B127-BCF8-45B4-9850-DC658683A8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52FC4-0B4C-4D50-A24A-3CB7590164B4}"/>
              </a:ext>
            </a:extLst>
          </p:cNvPr>
          <p:cNvSpPr>
            <a:spLocks noGrp="1"/>
          </p:cNvSpPr>
          <p:nvPr>
            <p:ph type="dt" sz="half" idx="10"/>
          </p:nvPr>
        </p:nvSpPr>
        <p:spPr/>
        <p:txBody>
          <a:bodyPr/>
          <a:lstStyle/>
          <a:p>
            <a:fld id="{B888D5F5-5E58-4278-9E92-04EFFE858DA6}" type="datetimeFigureOut">
              <a:rPr lang="en-US" smtClean="0"/>
              <a:t>9/16/21</a:t>
            </a:fld>
            <a:endParaRPr lang="en-US"/>
          </a:p>
        </p:txBody>
      </p:sp>
      <p:sp>
        <p:nvSpPr>
          <p:cNvPr id="5" name="Footer Placeholder 4">
            <a:extLst>
              <a:ext uri="{FF2B5EF4-FFF2-40B4-BE49-F238E27FC236}">
                <a16:creationId xmlns:a16="http://schemas.microsoft.com/office/drawing/2014/main" id="{13162F22-D0D4-4962-81C1-1BDA209355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1AFB91-5167-4832-8F4F-EA4A0731F43F}"/>
              </a:ext>
            </a:extLst>
          </p:cNvPr>
          <p:cNvSpPr>
            <a:spLocks noGrp="1"/>
          </p:cNvSpPr>
          <p:nvPr>
            <p:ph type="sldNum" sz="quarter" idx="12"/>
          </p:nvPr>
        </p:nvSpPr>
        <p:spPr/>
        <p:txBody>
          <a:bodyPr/>
          <a:lstStyle/>
          <a:p>
            <a:fld id="{D5170710-ADA8-49F9-9CB3-278E5B8E21B7}" type="slidenum">
              <a:rPr lang="en-US" smtClean="0"/>
              <a:t>‹#›</a:t>
            </a:fld>
            <a:endParaRPr lang="en-US"/>
          </a:p>
        </p:txBody>
      </p:sp>
    </p:spTree>
    <p:extLst>
      <p:ext uri="{BB962C8B-B14F-4D97-AF65-F5344CB8AC3E}">
        <p14:creationId xmlns:p14="http://schemas.microsoft.com/office/powerpoint/2010/main" val="2708318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DE7D7-A71C-497E-A2F9-3FBE01B01C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FB797-D678-4F18-8168-5CACA41CD0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06827B-D313-4768-9E0D-4FF6A990248A}"/>
              </a:ext>
            </a:extLst>
          </p:cNvPr>
          <p:cNvSpPr>
            <a:spLocks noGrp="1"/>
          </p:cNvSpPr>
          <p:nvPr>
            <p:ph type="dt" sz="half" idx="10"/>
          </p:nvPr>
        </p:nvSpPr>
        <p:spPr/>
        <p:txBody>
          <a:bodyPr/>
          <a:lstStyle/>
          <a:p>
            <a:fld id="{B888D5F5-5E58-4278-9E92-04EFFE858DA6}" type="datetimeFigureOut">
              <a:rPr lang="en-US" smtClean="0"/>
              <a:t>9/16/21</a:t>
            </a:fld>
            <a:endParaRPr lang="en-US"/>
          </a:p>
        </p:txBody>
      </p:sp>
      <p:sp>
        <p:nvSpPr>
          <p:cNvPr id="5" name="Footer Placeholder 4">
            <a:extLst>
              <a:ext uri="{FF2B5EF4-FFF2-40B4-BE49-F238E27FC236}">
                <a16:creationId xmlns:a16="http://schemas.microsoft.com/office/drawing/2014/main" id="{07AF1329-15E6-4D81-8ACF-4EA2431761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3D60BB-086E-4B6A-B979-353E176FC24B}"/>
              </a:ext>
            </a:extLst>
          </p:cNvPr>
          <p:cNvSpPr>
            <a:spLocks noGrp="1"/>
          </p:cNvSpPr>
          <p:nvPr>
            <p:ph type="sldNum" sz="quarter" idx="12"/>
          </p:nvPr>
        </p:nvSpPr>
        <p:spPr/>
        <p:txBody>
          <a:bodyPr/>
          <a:lstStyle/>
          <a:p>
            <a:fld id="{D5170710-ADA8-49F9-9CB3-278E5B8E21B7}" type="slidenum">
              <a:rPr lang="en-US" smtClean="0"/>
              <a:t>‹#›</a:t>
            </a:fld>
            <a:endParaRPr lang="en-US"/>
          </a:p>
        </p:txBody>
      </p:sp>
    </p:spTree>
    <p:extLst>
      <p:ext uri="{BB962C8B-B14F-4D97-AF65-F5344CB8AC3E}">
        <p14:creationId xmlns:p14="http://schemas.microsoft.com/office/powerpoint/2010/main" val="2874022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8866-29A0-430C-9B84-7825BA98CD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6B0C36-041F-4606-8366-3B7C411164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EFC690-F1D6-4B65-B112-F8CBBE8DA65A}"/>
              </a:ext>
            </a:extLst>
          </p:cNvPr>
          <p:cNvSpPr>
            <a:spLocks noGrp="1"/>
          </p:cNvSpPr>
          <p:nvPr>
            <p:ph type="dt" sz="half" idx="10"/>
          </p:nvPr>
        </p:nvSpPr>
        <p:spPr/>
        <p:txBody>
          <a:bodyPr/>
          <a:lstStyle/>
          <a:p>
            <a:fld id="{B888D5F5-5E58-4278-9E92-04EFFE858DA6}" type="datetimeFigureOut">
              <a:rPr lang="en-US" smtClean="0"/>
              <a:t>9/16/21</a:t>
            </a:fld>
            <a:endParaRPr lang="en-US"/>
          </a:p>
        </p:txBody>
      </p:sp>
      <p:sp>
        <p:nvSpPr>
          <p:cNvPr id="5" name="Footer Placeholder 4">
            <a:extLst>
              <a:ext uri="{FF2B5EF4-FFF2-40B4-BE49-F238E27FC236}">
                <a16:creationId xmlns:a16="http://schemas.microsoft.com/office/drawing/2014/main" id="{5789AD2F-A5D3-4CB8-8752-F8BB10790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3EDBA-9D51-4BA7-A564-52413601FE41}"/>
              </a:ext>
            </a:extLst>
          </p:cNvPr>
          <p:cNvSpPr>
            <a:spLocks noGrp="1"/>
          </p:cNvSpPr>
          <p:nvPr>
            <p:ph type="sldNum" sz="quarter" idx="12"/>
          </p:nvPr>
        </p:nvSpPr>
        <p:spPr/>
        <p:txBody>
          <a:bodyPr/>
          <a:lstStyle/>
          <a:p>
            <a:fld id="{D5170710-ADA8-49F9-9CB3-278E5B8E21B7}" type="slidenum">
              <a:rPr lang="en-US" smtClean="0"/>
              <a:t>‹#›</a:t>
            </a:fld>
            <a:endParaRPr lang="en-US"/>
          </a:p>
        </p:txBody>
      </p:sp>
    </p:spTree>
    <p:extLst>
      <p:ext uri="{BB962C8B-B14F-4D97-AF65-F5344CB8AC3E}">
        <p14:creationId xmlns:p14="http://schemas.microsoft.com/office/powerpoint/2010/main" val="138389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779CD-0606-4425-B6D5-BE19002340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FAF032-0F12-44FB-BC74-682B41BC79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5339FE-4D2A-4A35-A99E-DC8F848CB1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938AC7-9DF7-47E1-9163-4F63207C7678}"/>
              </a:ext>
            </a:extLst>
          </p:cNvPr>
          <p:cNvSpPr>
            <a:spLocks noGrp="1"/>
          </p:cNvSpPr>
          <p:nvPr>
            <p:ph type="dt" sz="half" idx="10"/>
          </p:nvPr>
        </p:nvSpPr>
        <p:spPr/>
        <p:txBody>
          <a:bodyPr/>
          <a:lstStyle/>
          <a:p>
            <a:fld id="{B888D5F5-5E58-4278-9E92-04EFFE858DA6}" type="datetimeFigureOut">
              <a:rPr lang="en-US" smtClean="0"/>
              <a:t>9/16/21</a:t>
            </a:fld>
            <a:endParaRPr lang="en-US"/>
          </a:p>
        </p:txBody>
      </p:sp>
      <p:sp>
        <p:nvSpPr>
          <p:cNvPr id="6" name="Footer Placeholder 5">
            <a:extLst>
              <a:ext uri="{FF2B5EF4-FFF2-40B4-BE49-F238E27FC236}">
                <a16:creationId xmlns:a16="http://schemas.microsoft.com/office/drawing/2014/main" id="{E157F003-8708-47E3-ADC3-EBE1B724E4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CAD7C5-3696-44A6-9059-A4F860993A14}"/>
              </a:ext>
            </a:extLst>
          </p:cNvPr>
          <p:cNvSpPr>
            <a:spLocks noGrp="1"/>
          </p:cNvSpPr>
          <p:nvPr>
            <p:ph type="sldNum" sz="quarter" idx="12"/>
          </p:nvPr>
        </p:nvSpPr>
        <p:spPr/>
        <p:txBody>
          <a:bodyPr/>
          <a:lstStyle/>
          <a:p>
            <a:fld id="{D5170710-ADA8-49F9-9CB3-278E5B8E21B7}" type="slidenum">
              <a:rPr lang="en-US" smtClean="0"/>
              <a:t>‹#›</a:t>
            </a:fld>
            <a:endParaRPr lang="en-US"/>
          </a:p>
        </p:txBody>
      </p:sp>
    </p:spTree>
    <p:extLst>
      <p:ext uri="{BB962C8B-B14F-4D97-AF65-F5344CB8AC3E}">
        <p14:creationId xmlns:p14="http://schemas.microsoft.com/office/powerpoint/2010/main" val="356192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109E-4962-4EB7-AE71-3A2A46A5CB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94F3CC-EB45-48D1-9C2B-6A76F976E6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64AEBC-D543-44C1-83AB-25D7370A5E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4A968A-7990-46FD-A8D5-9A8416A538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0B3205-1F65-496F-A0A4-7CE7037412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876FE5-EB66-4220-A34C-721E76B2D815}"/>
              </a:ext>
            </a:extLst>
          </p:cNvPr>
          <p:cNvSpPr>
            <a:spLocks noGrp="1"/>
          </p:cNvSpPr>
          <p:nvPr>
            <p:ph type="dt" sz="half" idx="10"/>
          </p:nvPr>
        </p:nvSpPr>
        <p:spPr/>
        <p:txBody>
          <a:bodyPr/>
          <a:lstStyle/>
          <a:p>
            <a:fld id="{B888D5F5-5E58-4278-9E92-04EFFE858DA6}" type="datetimeFigureOut">
              <a:rPr lang="en-US" smtClean="0"/>
              <a:t>9/16/21</a:t>
            </a:fld>
            <a:endParaRPr lang="en-US"/>
          </a:p>
        </p:txBody>
      </p:sp>
      <p:sp>
        <p:nvSpPr>
          <p:cNvPr id="8" name="Footer Placeholder 7">
            <a:extLst>
              <a:ext uri="{FF2B5EF4-FFF2-40B4-BE49-F238E27FC236}">
                <a16:creationId xmlns:a16="http://schemas.microsoft.com/office/drawing/2014/main" id="{44C0CAC6-1730-4693-9BE2-6E5BAC7A6E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D94E33-9C73-4641-82A0-F4BAE07C80EA}"/>
              </a:ext>
            </a:extLst>
          </p:cNvPr>
          <p:cNvSpPr>
            <a:spLocks noGrp="1"/>
          </p:cNvSpPr>
          <p:nvPr>
            <p:ph type="sldNum" sz="quarter" idx="12"/>
          </p:nvPr>
        </p:nvSpPr>
        <p:spPr/>
        <p:txBody>
          <a:bodyPr/>
          <a:lstStyle/>
          <a:p>
            <a:fld id="{D5170710-ADA8-49F9-9CB3-278E5B8E21B7}" type="slidenum">
              <a:rPr lang="en-US" smtClean="0"/>
              <a:t>‹#›</a:t>
            </a:fld>
            <a:endParaRPr lang="en-US"/>
          </a:p>
        </p:txBody>
      </p:sp>
    </p:spTree>
    <p:extLst>
      <p:ext uri="{BB962C8B-B14F-4D97-AF65-F5344CB8AC3E}">
        <p14:creationId xmlns:p14="http://schemas.microsoft.com/office/powerpoint/2010/main" val="311550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E79A3-55BB-41EF-BD90-DA957A1C2B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C3EBAD-6A7E-4404-8343-8115FA09F9F3}"/>
              </a:ext>
            </a:extLst>
          </p:cNvPr>
          <p:cNvSpPr>
            <a:spLocks noGrp="1"/>
          </p:cNvSpPr>
          <p:nvPr>
            <p:ph type="dt" sz="half" idx="10"/>
          </p:nvPr>
        </p:nvSpPr>
        <p:spPr/>
        <p:txBody>
          <a:bodyPr/>
          <a:lstStyle/>
          <a:p>
            <a:fld id="{B888D5F5-5E58-4278-9E92-04EFFE858DA6}" type="datetimeFigureOut">
              <a:rPr lang="en-US" smtClean="0"/>
              <a:t>9/16/21</a:t>
            </a:fld>
            <a:endParaRPr lang="en-US"/>
          </a:p>
        </p:txBody>
      </p:sp>
      <p:sp>
        <p:nvSpPr>
          <p:cNvPr id="4" name="Footer Placeholder 3">
            <a:extLst>
              <a:ext uri="{FF2B5EF4-FFF2-40B4-BE49-F238E27FC236}">
                <a16:creationId xmlns:a16="http://schemas.microsoft.com/office/drawing/2014/main" id="{B995F01B-3A71-4179-A98D-D9DE36FB28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F4628D-B695-47A4-BE35-43A25A1D6E11}"/>
              </a:ext>
            </a:extLst>
          </p:cNvPr>
          <p:cNvSpPr>
            <a:spLocks noGrp="1"/>
          </p:cNvSpPr>
          <p:nvPr>
            <p:ph type="sldNum" sz="quarter" idx="12"/>
          </p:nvPr>
        </p:nvSpPr>
        <p:spPr/>
        <p:txBody>
          <a:bodyPr/>
          <a:lstStyle/>
          <a:p>
            <a:fld id="{D5170710-ADA8-49F9-9CB3-278E5B8E21B7}" type="slidenum">
              <a:rPr lang="en-US" smtClean="0"/>
              <a:t>‹#›</a:t>
            </a:fld>
            <a:endParaRPr lang="en-US"/>
          </a:p>
        </p:txBody>
      </p:sp>
    </p:spTree>
    <p:extLst>
      <p:ext uri="{BB962C8B-B14F-4D97-AF65-F5344CB8AC3E}">
        <p14:creationId xmlns:p14="http://schemas.microsoft.com/office/powerpoint/2010/main" val="1831986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C7A65D-85CB-42B9-B7D3-796F97F83A07}"/>
              </a:ext>
            </a:extLst>
          </p:cNvPr>
          <p:cNvSpPr>
            <a:spLocks noGrp="1"/>
          </p:cNvSpPr>
          <p:nvPr>
            <p:ph type="dt" sz="half" idx="10"/>
          </p:nvPr>
        </p:nvSpPr>
        <p:spPr/>
        <p:txBody>
          <a:bodyPr/>
          <a:lstStyle/>
          <a:p>
            <a:fld id="{B888D5F5-5E58-4278-9E92-04EFFE858DA6}" type="datetimeFigureOut">
              <a:rPr lang="en-US" smtClean="0"/>
              <a:t>9/16/21</a:t>
            </a:fld>
            <a:endParaRPr lang="en-US"/>
          </a:p>
        </p:txBody>
      </p:sp>
      <p:sp>
        <p:nvSpPr>
          <p:cNvPr id="3" name="Footer Placeholder 2">
            <a:extLst>
              <a:ext uri="{FF2B5EF4-FFF2-40B4-BE49-F238E27FC236}">
                <a16:creationId xmlns:a16="http://schemas.microsoft.com/office/drawing/2014/main" id="{42238703-83C6-4966-9CF5-71A2A7BE20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4873AB-AB0E-472F-8F74-A181404E5E7A}"/>
              </a:ext>
            </a:extLst>
          </p:cNvPr>
          <p:cNvSpPr>
            <a:spLocks noGrp="1"/>
          </p:cNvSpPr>
          <p:nvPr>
            <p:ph type="sldNum" sz="quarter" idx="12"/>
          </p:nvPr>
        </p:nvSpPr>
        <p:spPr/>
        <p:txBody>
          <a:bodyPr/>
          <a:lstStyle/>
          <a:p>
            <a:fld id="{D5170710-ADA8-49F9-9CB3-278E5B8E21B7}" type="slidenum">
              <a:rPr lang="en-US" smtClean="0"/>
              <a:t>‹#›</a:t>
            </a:fld>
            <a:endParaRPr lang="en-US"/>
          </a:p>
        </p:txBody>
      </p:sp>
    </p:spTree>
    <p:extLst>
      <p:ext uri="{BB962C8B-B14F-4D97-AF65-F5344CB8AC3E}">
        <p14:creationId xmlns:p14="http://schemas.microsoft.com/office/powerpoint/2010/main" val="194318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71275-2CAB-4196-A3AA-B650B7096E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25A5E9-49D6-463E-AFCC-9AE81F666D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B103DD-C219-469A-A331-0AF4215AB2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4CBF3A-CFD5-4703-8C35-43168F3611B7}"/>
              </a:ext>
            </a:extLst>
          </p:cNvPr>
          <p:cNvSpPr>
            <a:spLocks noGrp="1"/>
          </p:cNvSpPr>
          <p:nvPr>
            <p:ph type="dt" sz="half" idx="10"/>
          </p:nvPr>
        </p:nvSpPr>
        <p:spPr/>
        <p:txBody>
          <a:bodyPr/>
          <a:lstStyle/>
          <a:p>
            <a:fld id="{B888D5F5-5E58-4278-9E92-04EFFE858DA6}" type="datetimeFigureOut">
              <a:rPr lang="en-US" smtClean="0"/>
              <a:t>9/16/21</a:t>
            </a:fld>
            <a:endParaRPr lang="en-US"/>
          </a:p>
        </p:txBody>
      </p:sp>
      <p:sp>
        <p:nvSpPr>
          <p:cNvPr id="6" name="Footer Placeholder 5">
            <a:extLst>
              <a:ext uri="{FF2B5EF4-FFF2-40B4-BE49-F238E27FC236}">
                <a16:creationId xmlns:a16="http://schemas.microsoft.com/office/drawing/2014/main" id="{1191F72A-3ECB-4478-B906-44F95D12D0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5CCD94-46E7-44E3-9D4D-67DB83DF310B}"/>
              </a:ext>
            </a:extLst>
          </p:cNvPr>
          <p:cNvSpPr>
            <a:spLocks noGrp="1"/>
          </p:cNvSpPr>
          <p:nvPr>
            <p:ph type="sldNum" sz="quarter" idx="12"/>
          </p:nvPr>
        </p:nvSpPr>
        <p:spPr/>
        <p:txBody>
          <a:bodyPr/>
          <a:lstStyle/>
          <a:p>
            <a:fld id="{D5170710-ADA8-49F9-9CB3-278E5B8E21B7}" type="slidenum">
              <a:rPr lang="en-US" smtClean="0"/>
              <a:t>‹#›</a:t>
            </a:fld>
            <a:endParaRPr lang="en-US"/>
          </a:p>
        </p:txBody>
      </p:sp>
    </p:spTree>
    <p:extLst>
      <p:ext uri="{BB962C8B-B14F-4D97-AF65-F5344CB8AC3E}">
        <p14:creationId xmlns:p14="http://schemas.microsoft.com/office/powerpoint/2010/main" val="2913534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B28F3-1AEF-4C78-A0B0-8D312D79D4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6455B6-0AE2-460A-8EF1-BB9827B77A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EC4F20-D5A1-4A5B-9490-00D117B12C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FD0B86-6E32-4BC1-9045-C1D2E2844672}"/>
              </a:ext>
            </a:extLst>
          </p:cNvPr>
          <p:cNvSpPr>
            <a:spLocks noGrp="1"/>
          </p:cNvSpPr>
          <p:nvPr>
            <p:ph type="dt" sz="half" idx="10"/>
          </p:nvPr>
        </p:nvSpPr>
        <p:spPr/>
        <p:txBody>
          <a:bodyPr/>
          <a:lstStyle/>
          <a:p>
            <a:fld id="{B888D5F5-5E58-4278-9E92-04EFFE858DA6}" type="datetimeFigureOut">
              <a:rPr lang="en-US" smtClean="0"/>
              <a:t>9/16/21</a:t>
            </a:fld>
            <a:endParaRPr lang="en-US"/>
          </a:p>
        </p:txBody>
      </p:sp>
      <p:sp>
        <p:nvSpPr>
          <p:cNvPr id="6" name="Footer Placeholder 5">
            <a:extLst>
              <a:ext uri="{FF2B5EF4-FFF2-40B4-BE49-F238E27FC236}">
                <a16:creationId xmlns:a16="http://schemas.microsoft.com/office/drawing/2014/main" id="{247568EE-A07B-49EC-A51E-E55705E44F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9CAAD1-BAB6-4203-8A16-7CB16034C8A4}"/>
              </a:ext>
            </a:extLst>
          </p:cNvPr>
          <p:cNvSpPr>
            <a:spLocks noGrp="1"/>
          </p:cNvSpPr>
          <p:nvPr>
            <p:ph type="sldNum" sz="quarter" idx="12"/>
          </p:nvPr>
        </p:nvSpPr>
        <p:spPr/>
        <p:txBody>
          <a:bodyPr/>
          <a:lstStyle/>
          <a:p>
            <a:fld id="{D5170710-ADA8-49F9-9CB3-278E5B8E21B7}" type="slidenum">
              <a:rPr lang="en-US" smtClean="0"/>
              <a:t>‹#›</a:t>
            </a:fld>
            <a:endParaRPr lang="en-US"/>
          </a:p>
        </p:txBody>
      </p:sp>
    </p:spTree>
    <p:extLst>
      <p:ext uri="{BB962C8B-B14F-4D97-AF65-F5344CB8AC3E}">
        <p14:creationId xmlns:p14="http://schemas.microsoft.com/office/powerpoint/2010/main" val="1199582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A3A591-D352-4565-A5A5-31785375E5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0C97A2-5DF5-444F-AD4E-55598E986A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190BE6-DCA1-4F85-A833-D6D916F447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8D5F5-5E58-4278-9E92-04EFFE858DA6}" type="datetimeFigureOut">
              <a:rPr lang="en-US" smtClean="0"/>
              <a:t>9/16/21</a:t>
            </a:fld>
            <a:endParaRPr lang="en-US"/>
          </a:p>
        </p:txBody>
      </p:sp>
      <p:sp>
        <p:nvSpPr>
          <p:cNvPr id="5" name="Footer Placeholder 4">
            <a:extLst>
              <a:ext uri="{FF2B5EF4-FFF2-40B4-BE49-F238E27FC236}">
                <a16:creationId xmlns:a16="http://schemas.microsoft.com/office/drawing/2014/main" id="{0BF1C930-C7EE-48E0-A117-61853869FA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B84393-3AE3-45A5-9C93-8D8DCBAA06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70710-ADA8-49F9-9CB3-278E5B8E21B7}" type="slidenum">
              <a:rPr lang="en-US" smtClean="0"/>
              <a:t>‹#›</a:t>
            </a:fld>
            <a:endParaRPr lang="en-US"/>
          </a:p>
        </p:txBody>
      </p:sp>
    </p:spTree>
    <p:extLst>
      <p:ext uri="{BB962C8B-B14F-4D97-AF65-F5344CB8AC3E}">
        <p14:creationId xmlns:p14="http://schemas.microsoft.com/office/powerpoint/2010/main" val="725165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s://mmp.maryland.gov/Pages/About-CDA.aspx" TargetMode="External"/><Relationship Id="rId2" Type="http://schemas.openxmlformats.org/officeDocument/2006/relationships/hyperlink" Target="https://mmp.maryland.gov/Pages/HomeAbility/default.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thearc.org/owning-home-special-needs-trus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marylandable.org/faqs/what-is-able-to-wor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www.gosection8.com/" TargetMode="External"/><Relationship Id="rId3" Type="http://schemas.openxmlformats.org/officeDocument/2006/relationships/hyperlink" Target="http://mdod.maryland.gov/housing/Pages/section811.aspx" TargetMode="External"/><Relationship Id="rId7" Type="http://schemas.openxmlformats.org/officeDocument/2006/relationships/hyperlink" Target="https://www.lowincomehousing.us/MD.html" TargetMode="External"/><Relationship Id="rId2" Type="http://schemas.openxmlformats.org/officeDocument/2006/relationships/hyperlink" Target="https://www.hud.gov/states/maryland/renting/hawebsites" TargetMode="External"/><Relationship Id="rId1" Type="http://schemas.openxmlformats.org/officeDocument/2006/relationships/slideLayout" Target="../slideLayouts/slideLayout2.xml"/><Relationship Id="rId6" Type="http://schemas.openxmlformats.org/officeDocument/2006/relationships/hyperlink" Target="https://affordablehousingonline.com/" TargetMode="External"/><Relationship Id="rId5" Type="http://schemas.openxmlformats.org/officeDocument/2006/relationships/hyperlink" Target="https://www.mdhousingsearch.org/" TargetMode="External"/><Relationship Id="rId4" Type="http://schemas.openxmlformats.org/officeDocument/2006/relationships/hyperlink" Target="http://mdod.maryland.gov/housing/Pages/MPAH.aspx"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mih-inc.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Content Placeholder 3">
            <a:extLst>
              <a:ext uri="{FF2B5EF4-FFF2-40B4-BE49-F238E27FC236}">
                <a16:creationId xmlns:a16="http://schemas.microsoft.com/office/drawing/2014/main" id="{110A4136-0F4B-E44C-90DC-6970D9DD492C}"/>
              </a:ext>
            </a:extLst>
          </p:cNvPr>
          <p:cNvPicPr>
            <a:picLocks noGrp="1" noChangeAspect="1"/>
          </p:cNvPicPr>
          <p:nvPr>
            <p:ph idx="1"/>
          </p:nvPr>
        </p:nvPicPr>
        <p:blipFill rotWithShape="1">
          <a:blip r:embed="rId2"/>
          <a:srcRect b="19"/>
          <a:stretch/>
        </p:blipFill>
        <p:spPr>
          <a:xfrm>
            <a:off x="20" y="279578"/>
            <a:ext cx="12191980" cy="6856718"/>
          </a:xfrm>
          <a:prstGeom prst="rect">
            <a:avLst/>
          </a:prstGeom>
        </p:spPr>
      </p:pic>
    </p:spTree>
    <p:extLst>
      <p:ext uri="{BB962C8B-B14F-4D97-AF65-F5344CB8AC3E}">
        <p14:creationId xmlns:p14="http://schemas.microsoft.com/office/powerpoint/2010/main" val="3794529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53A780-8570-FE42-B0F9-6A1F2B8710E6}"/>
              </a:ext>
            </a:extLst>
          </p:cNvPr>
          <p:cNvSpPr>
            <a:spLocks noGrp="1"/>
          </p:cNvSpPr>
          <p:nvPr>
            <p:ph type="title"/>
          </p:nvPr>
        </p:nvSpPr>
        <p:spPr>
          <a:xfrm>
            <a:off x="838200" y="585216"/>
            <a:ext cx="10515600" cy="1325563"/>
          </a:xfrm>
        </p:spPr>
        <p:txBody>
          <a:bodyPr>
            <a:normAutofit/>
          </a:bodyPr>
          <a:lstStyle/>
          <a:p>
            <a:r>
              <a:rPr lang="en-US">
                <a:solidFill>
                  <a:schemeClr val="bg1"/>
                </a:solidFill>
              </a:rPr>
              <a:t>Owning</a:t>
            </a:r>
          </a:p>
        </p:txBody>
      </p:sp>
      <p:pic>
        <p:nvPicPr>
          <p:cNvPr id="6148" name="Picture 4" descr="Buffini &amp; Company | Real Estate Blogs &amp; News">
            <a:extLst>
              <a:ext uri="{FF2B5EF4-FFF2-40B4-BE49-F238E27FC236}">
                <a16:creationId xmlns:a16="http://schemas.microsoft.com/office/drawing/2014/main" id="{B45114B1-1824-7840-BC5E-AD06D6D9D0A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588" b="1"/>
          <a:stretch/>
        </p:blipFill>
        <p:spPr bwMode="auto">
          <a:xfrm>
            <a:off x="841248" y="2516777"/>
            <a:ext cx="6236208" cy="366018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6203FD3-6B2B-5C4E-B103-3340083C38C2}"/>
              </a:ext>
            </a:extLst>
          </p:cNvPr>
          <p:cNvSpPr>
            <a:spLocks noGrp="1"/>
          </p:cNvSpPr>
          <p:nvPr>
            <p:ph idx="1"/>
          </p:nvPr>
        </p:nvSpPr>
        <p:spPr>
          <a:xfrm>
            <a:off x="7315200" y="2267712"/>
            <a:ext cx="4608576" cy="4437887"/>
          </a:xfrm>
        </p:spPr>
        <p:txBody>
          <a:bodyPr anchor="ctr">
            <a:normAutofit/>
          </a:bodyPr>
          <a:lstStyle/>
          <a:p>
            <a:r>
              <a:rPr lang="en-US" sz="2000" dirty="0"/>
              <a:t>Owning a home</a:t>
            </a:r>
          </a:p>
          <a:p>
            <a:pPr lvl="1"/>
            <a:r>
              <a:rPr lang="en-US" sz="2000" dirty="0"/>
              <a:t>Housing counseling</a:t>
            </a:r>
          </a:p>
          <a:p>
            <a:pPr lvl="1"/>
            <a:r>
              <a:rPr lang="en-US" sz="2000" dirty="0"/>
              <a:t>Realtors</a:t>
            </a:r>
          </a:p>
          <a:p>
            <a:pPr lvl="1"/>
            <a:r>
              <a:rPr lang="en-US" sz="2000" dirty="0"/>
              <a:t>Mortgage programs</a:t>
            </a:r>
          </a:p>
          <a:p>
            <a:pPr lvl="1"/>
            <a:r>
              <a:rPr lang="en-US" sz="2000" dirty="0"/>
              <a:t>Home purchase by special needs trust</a:t>
            </a:r>
          </a:p>
          <a:p>
            <a:pPr lvl="1"/>
            <a:r>
              <a:rPr lang="en-US" sz="2000" dirty="0"/>
              <a:t>Home purchase by family</a:t>
            </a:r>
          </a:p>
          <a:p>
            <a:r>
              <a:rPr lang="en-US" sz="2000" dirty="0"/>
              <a:t>Being a successful owner</a:t>
            </a:r>
          </a:p>
          <a:p>
            <a:pPr lvl="1"/>
            <a:r>
              <a:rPr lang="en-US" sz="2000" dirty="0"/>
              <a:t>Mortgage payment plan</a:t>
            </a:r>
          </a:p>
          <a:p>
            <a:pPr lvl="1"/>
            <a:r>
              <a:rPr lang="en-US" sz="2000" dirty="0"/>
              <a:t>Maintaining your home</a:t>
            </a:r>
          </a:p>
          <a:p>
            <a:pPr lvl="1"/>
            <a:r>
              <a:rPr lang="en-US" sz="2000" dirty="0"/>
              <a:t>Financing home improvement</a:t>
            </a:r>
          </a:p>
          <a:p>
            <a:pPr lvl="1"/>
            <a:r>
              <a:rPr lang="en-US" sz="2000" dirty="0"/>
              <a:t>HOA rules and compliance</a:t>
            </a:r>
          </a:p>
        </p:txBody>
      </p:sp>
    </p:spTree>
    <p:extLst>
      <p:ext uri="{BB962C8B-B14F-4D97-AF65-F5344CB8AC3E}">
        <p14:creationId xmlns:p14="http://schemas.microsoft.com/office/powerpoint/2010/main" val="3619374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B6ECB93-D7FF-4F09-A8ED-D4588EE7C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E5A95A-11D6-F345-A2CC-511C6709FA3C}"/>
              </a:ext>
            </a:extLst>
          </p:cNvPr>
          <p:cNvSpPr>
            <a:spLocks noGrp="1"/>
          </p:cNvSpPr>
          <p:nvPr>
            <p:ph type="title"/>
          </p:nvPr>
        </p:nvSpPr>
        <p:spPr>
          <a:xfrm>
            <a:off x="838200" y="365760"/>
            <a:ext cx="10515600" cy="1325563"/>
          </a:xfrm>
        </p:spPr>
        <p:txBody>
          <a:bodyPr>
            <a:normAutofit/>
          </a:bodyPr>
          <a:lstStyle/>
          <a:p>
            <a:r>
              <a:rPr lang="en-US">
                <a:solidFill>
                  <a:schemeClr val="bg1"/>
                </a:solidFill>
              </a:rPr>
              <a:t>Housing Accessibility</a:t>
            </a:r>
          </a:p>
        </p:txBody>
      </p:sp>
      <p:sp>
        <p:nvSpPr>
          <p:cNvPr id="3" name="Content Placeholder 2">
            <a:extLst>
              <a:ext uri="{FF2B5EF4-FFF2-40B4-BE49-F238E27FC236}">
                <a16:creationId xmlns:a16="http://schemas.microsoft.com/office/drawing/2014/main" id="{88A2D6EF-0B72-B243-B606-C7B05314042B}"/>
              </a:ext>
            </a:extLst>
          </p:cNvPr>
          <p:cNvSpPr>
            <a:spLocks noGrp="1"/>
          </p:cNvSpPr>
          <p:nvPr>
            <p:ph idx="1"/>
          </p:nvPr>
        </p:nvSpPr>
        <p:spPr>
          <a:xfrm>
            <a:off x="841248" y="2276857"/>
            <a:ext cx="5015484" cy="3900106"/>
          </a:xfrm>
        </p:spPr>
        <p:txBody>
          <a:bodyPr anchor="ctr">
            <a:normAutofit/>
          </a:bodyPr>
          <a:lstStyle/>
          <a:p>
            <a:r>
              <a:rPr lang="en-US" sz="2400" dirty="0"/>
              <a:t>Physical accessibility</a:t>
            </a:r>
          </a:p>
          <a:p>
            <a:pPr lvl="1"/>
            <a:r>
              <a:rPr lang="en-US" dirty="0"/>
              <a:t>Fair Housing Act, ADA and UFAS accessibility standards</a:t>
            </a:r>
          </a:p>
          <a:p>
            <a:r>
              <a:rPr lang="en-US" sz="2400" dirty="0"/>
              <a:t>Sensory accessibility</a:t>
            </a:r>
          </a:p>
          <a:p>
            <a:r>
              <a:rPr lang="en-US" sz="2400" dirty="0"/>
              <a:t>Funding accessibility modifications</a:t>
            </a:r>
          </a:p>
        </p:txBody>
      </p:sp>
      <p:pic>
        <p:nvPicPr>
          <p:cNvPr id="7170" name="Picture 2" descr="Accessible Homes - YouTube">
            <a:extLst>
              <a:ext uri="{FF2B5EF4-FFF2-40B4-BE49-F238E27FC236}">
                <a16:creationId xmlns:a16="http://schemas.microsoft.com/office/drawing/2014/main" id="{190A2C4B-F8C9-7542-A418-B0B9049956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273" r="13712"/>
          <a:stretch/>
        </p:blipFill>
        <p:spPr bwMode="auto">
          <a:xfrm>
            <a:off x="6335270" y="2276857"/>
            <a:ext cx="5015484" cy="3900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849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5ADDFE1-D1CF-47D6-A56D-A1DFD83299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69B51E-53E3-E44B-9AEF-32A8F532A729}"/>
              </a:ext>
            </a:extLst>
          </p:cNvPr>
          <p:cNvSpPr>
            <a:spLocks noGrp="1"/>
          </p:cNvSpPr>
          <p:nvPr>
            <p:ph type="title"/>
          </p:nvPr>
        </p:nvSpPr>
        <p:spPr>
          <a:xfrm>
            <a:off x="838200" y="585216"/>
            <a:ext cx="10515600" cy="1325563"/>
          </a:xfrm>
        </p:spPr>
        <p:txBody>
          <a:bodyPr>
            <a:normAutofit/>
          </a:bodyPr>
          <a:lstStyle/>
          <a:p>
            <a:r>
              <a:rPr lang="en-US">
                <a:solidFill>
                  <a:schemeClr val="bg1"/>
                </a:solidFill>
              </a:rPr>
              <a:t>Services in Your New Home</a:t>
            </a:r>
          </a:p>
        </p:txBody>
      </p:sp>
      <p:sp>
        <p:nvSpPr>
          <p:cNvPr id="3" name="Content Placeholder 2">
            <a:extLst>
              <a:ext uri="{FF2B5EF4-FFF2-40B4-BE49-F238E27FC236}">
                <a16:creationId xmlns:a16="http://schemas.microsoft.com/office/drawing/2014/main" id="{EE7E4172-09A1-6344-8EBE-FF3E9348BD63}"/>
              </a:ext>
            </a:extLst>
          </p:cNvPr>
          <p:cNvSpPr>
            <a:spLocks noGrp="1"/>
          </p:cNvSpPr>
          <p:nvPr>
            <p:ph idx="1"/>
          </p:nvPr>
        </p:nvSpPr>
        <p:spPr>
          <a:xfrm>
            <a:off x="838200" y="2516777"/>
            <a:ext cx="5015484" cy="3660185"/>
          </a:xfrm>
        </p:spPr>
        <p:txBody>
          <a:bodyPr>
            <a:normAutofit/>
          </a:bodyPr>
          <a:lstStyle/>
          <a:p>
            <a:r>
              <a:rPr lang="en-US"/>
              <a:t>Planning ahead for what you will need</a:t>
            </a:r>
          </a:p>
          <a:p>
            <a:r>
              <a:rPr lang="en-US"/>
              <a:t>Creating a housing plan</a:t>
            </a:r>
          </a:p>
          <a:p>
            <a:r>
              <a:rPr lang="en-US"/>
              <a:t>Timing of services and signing the lease</a:t>
            </a:r>
          </a:p>
          <a:p>
            <a:r>
              <a:rPr lang="en-US"/>
              <a:t>Live-in aides</a:t>
            </a:r>
          </a:p>
          <a:p>
            <a:pPr marL="0" indent="0">
              <a:buNone/>
            </a:pPr>
            <a:endParaRPr lang="en-US"/>
          </a:p>
        </p:txBody>
      </p:sp>
      <p:pic>
        <p:nvPicPr>
          <p:cNvPr id="8194" name="Picture 2" descr="Haven House Services - Home | Facebook">
            <a:extLst>
              <a:ext uri="{FF2B5EF4-FFF2-40B4-BE49-F238E27FC236}">
                <a16:creationId xmlns:a16="http://schemas.microsoft.com/office/drawing/2014/main" id="{043EAB48-8103-A74D-A9E8-70B017FCD11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710" b="9312"/>
          <a:stretch/>
        </p:blipFill>
        <p:spPr bwMode="auto">
          <a:xfrm>
            <a:off x="6338316" y="2516777"/>
            <a:ext cx="5015484" cy="3660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5503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EDD0CD-1035-5F4E-862F-C193C0454960}"/>
              </a:ext>
            </a:extLst>
          </p:cNvPr>
          <p:cNvSpPr>
            <a:spLocks noGrp="1"/>
          </p:cNvSpPr>
          <p:nvPr>
            <p:ph type="title"/>
          </p:nvPr>
        </p:nvSpPr>
        <p:spPr>
          <a:xfrm>
            <a:off x="838200" y="585216"/>
            <a:ext cx="10515600" cy="1325563"/>
          </a:xfrm>
        </p:spPr>
        <p:txBody>
          <a:bodyPr>
            <a:normAutofit/>
          </a:bodyPr>
          <a:lstStyle/>
          <a:p>
            <a:r>
              <a:rPr lang="en-US">
                <a:solidFill>
                  <a:schemeClr val="bg1"/>
                </a:solidFill>
              </a:rPr>
              <a:t>Preparing to Move</a:t>
            </a:r>
          </a:p>
        </p:txBody>
      </p:sp>
      <p:pic>
        <p:nvPicPr>
          <p:cNvPr id="9218" name="Picture 2" descr="How to Manage These 4 Common Moving Day Mistakes">
            <a:extLst>
              <a:ext uri="{FF2B5EF4-FFF2-40B4-BE49-F238E27FC236}">
                <a16:creationId xmlns:a16="http://schemas.microsoft.com/office/drawing/2014/main" id="{42C3F894-FE94-EC4C-9326-D1A8D87ED31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801" r="-1" b="-1"/>
          <a:stretch/>
        </p:blipFill>
        <p:spPr bwMode="auto">
          <a:xfrm>
            <a:off x="841248" y="2516777"/>
            <a:ext cx="6236208" cy="366018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3DFA799-54BC-A14D-AB9F-8C3681809461}"/>
              </a:ext>
            </a:extLst>
          </p:cNvPr>
          <p:cNvSpPr>
            <a:spLocks noGrp="1"/>
          </p:cNvSpPr>
          <p:nvPr>
            <p:ph idx="1"/>
          </p:nvPr>
        </p:nvSpPr>
        <p:spPr>
          <a:xfrm>
            <a:off x="7546848" y="2516777"/>
            <a:ext cx="3803904" cy="3660185"/>
          </a:xfrm>
        </p:spPr>
        <p:txBody>
          <a:bodyPr anchor="ctr">
            <a:normAutofit/>
          </a:bodyPr>
          <a:lstStyle/>
          <a:p>
            <a:r>
              <a:rPr lang="en-US" sz="2200"/>
              <a:t>Expenses to consider</a:t>
            </a:r>
          </a:p>
          <a:p>
            <a:r>
              <a:rPr lang="en-US" sz="2200"/>
              <a:t>Resources for basic household items</a:t>
            </a:r>
          </a:p>
          <a:p>
            <a:r>
              <a:rPr lang="en-US" sz="2200"/>
              <a:t>Keys</a:t>
            </a:r>
          </a:p>
          <a:p>
            <a:r>
              <a:rPr lang="en-US" sz="2200"/>
              <a:t>Changing your address</a:t>
            </a:r>
          </a:p>
          <a:p>
            <a:r>
              <a:rPr lang="en-US" sz="2200"/>
              <a:t>Setting up utilities</a:t>
            </a:r>
          </a:p>
          <a:p>
            <a:r>
              <a:rPr lang="en-US" sz="2200"/>
              <a:t>Renters insurance</a:t>
            </a:r>
          </a:p>
          <a:p>
            <a:pPr marL="0" indent="0">
              <a:buNone/>
            </a:pPr>
            <a:endParaRPr lang="en-US" sz="2200"/>
          </a:p>
        </p:txBody>
      </p:sp>
    </p:spTree>
    <p:extLst>
      <p:ext uri="{BB962C8B-B14F-4D97-AF65-F5344CB8AC3E}">
        <p14:creationId xmlns:p14="http://schemas.microsoft.com/office/powerpoint/2010/main" val="1176568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B6ECB93-D7FF-4F09-A8ED-D4588EE7C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9B88D2-D37C-DA41-9784-9FD5CFFCDB1C}"/>
              </a:ext>
            </a:extLst>
          </p:cNvPr>
          <p:cNvSpPr>
            <a:spLocks noGrp="1"/>
          </p:cNvSpPr>
          <p:nvPr>
            <p:ph type="title"/>
          </p:nvPr>
        </p:nvSpPr>
        <p:spPr>
          <a:xfrm>
            <a:off x="838200" y="365760"/>
            <a:ext cx="10515600" cy="1325563"/>
          </a:xfrm>
        </p:spPr>
        <p:txBody>
          <a:bodyPr>
            <a:normAutofit/>
          </a:bodyPr>
          <a:lstStyle/>
          <a:p>
            <a:r>
              <a:rPr lang="en-US">
                <a:solidFill>
                  <a:schemeClr val="bg1"/>
                </a:solidFill>
              </a:rPr>
              <a:t>Utilities and Moving</a:t>
            </a:r>
          </a:p>
        </p:txBody>
      </p:sp>
      <p:sp>
        <p:nvSpPr>
          <p:cNvPr id="3" name="Content Placeholder 2">
            <a:extLst>
              <a:ext uri="{FF2B5EF4-FFF2-40B4-BE49-F238E27FC236}">
                <a16:creationId xmlns:a16="http://schemas.microsoft.com/office/drawing/2014/main" id="{006C0215-C6AF-244D-BD58-A116E02EDF0B}"/>
              </a:ext>
            </a:extLst>
          </p:cNvPr>
          <p:cNvSpPr>
            <a:spLocks noGrp="1"/>
          </p:cNvSpPr>
          <p:nvPr>
            <p:ph idx="1"/>
          </p:nvPr>
        </p:nvSpPr>
        <p:spPr>
          <a:xfrm>
            <a:off x="268224" y="2276856"/>
            <a:ext cx="5588508" cy="4215384"/>
          </a:xfrm>
        </p:spPr>
        <p:txBody>
          <a:bodyPr anchor="ctr">
            <a:normAutofit/>
          </a:bodyPr>
          <a:lstStyle/>
          <a:p>
            <a:r>
              <a:rPr lang="en-US" sz="2400" dirty="0"/>
              <a:t>Utilities</a:t>
            </a:r>
          </a:p>
          <a:p>
            <a:pPr lvl="1"/>
            <a:r>
              <a:rPr lang="en-US" dirty="0"/>
              <a:t>Who covers the utilities?</a:t>
            </a:r>
          </a:p>
          <a:p>
            <a:pPr lvl="1"/>
            <a:r>
              <a:rPr lang="en-US" dirty="0"/>
              <a:t>Deposits</a:t>
            </a:r>
          </a:p>
          <a:p>
            <a:pPr lvl="1"/>
            <a:r>
              <a:rPr lang="en-US" dirty="0"/>
              <a:t>Assistance with payments</a:t>
            </a:r>
          </a:p>
          <a:p>
            <a:pPr lvl="1"/>
            <a:r>
              <a:rPr lang="en-US" dirty="0"/>
              <a:t>Saving on bills</a:t>
            </a:r>
          </a:p>
          <a:p>
            <a:r>
              <a:rPr lang="en-US" sz="2400" dirty="0"/>
              <a:t>Moving</a:t>
            </a:r>
          </a:p>
          <a:p>
            <a:pPr lvl="1"/>
            <a:r>
              <a:rPr lang="en-US" dirty="0"/>
              <a:t>Giving notice</a:t>
            </a:r>
          </a:p>
          <a:p>
            <a:pPr lvl="1"/>
            <a:r>
              <a:rPr lang="en-US" dirty="0"/>
              <a:t>Notifying utilities</a:t>
            </a:r>
          </a:p>
          <a:p>
            <a:pPr lvl="1"/>
            <a:r>
              <a:rPr lang="en-US" dirty="0"/>
              <a:t>Getting your security deposit back</a:t>
            </a:r>
          </a:p>
        </p:txBody>
      </p:sp>
      <p:pic>
        <p:nvPicPr>
          <p:cNvPr id="10242" name="Picture 2">
            <a:extLst>
              <a:ext uri="{FF2B5EF4-FFF2-40B4-BE49-F238E27FC236}">
                <a16:creationId xmlns:a16="http://schemas.microsoft.com/office/drawing/2014/main" id="{F845E47D-2F55-EA48-917C-81A6B3214E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76" r="2" b="45619"/>
          <a:stretch/>
        </p:blipFill>
        <p:spPr bwMode="auto">
          <a:xfrm>
            <a:off x="6335270" y="2276857"/>
            <a:ext cx="5015484" cy="3900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4103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8" name="Rectangle 73">
            <a:extLst>
              <a:ext uri="{FF2B5EF4-FFF2-40B4-BE49-F238E27FC236}">
                <a16:creationId xmlns:a16="http://schemas.microsoft.com/office/drawing/2014/main" id="{25FCE169-4276-4005-8C82-CCC9C80C4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461736"/>
            <a:ext cx="6675119" cy="186629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627CF1-F033-9140-9EC9-761996C79772}"/>
              </a:ext>
            </a:extLst>
          </p:cNvPr>
          <p:cNvSpPr>
            <a:spLocks noGrp="1"/>
          </p:cNvSpPr>
          <p:nvPr>
            <p:ph type="title"/>
          </p:nvPr>
        </p:nvSpPr>
        <p:spPr>
          <a:xfrm>
            <a:off x="730155" y="730155"/>
            <a:ext cx="6090743" cy="1422871"/>
          </a:xfrm>
        </p:spPr>
        <p:txBody>
          <a:bodyPr>
            <a:normAutofit/>
          </a:bodyPr>
          <a:lstStyle/>
          <a:p>
            <a:r>
              <a:rPr lang="en-US" sz="3100" dirty="0">
                <a:solidFill>
                  <a:srgbClr val="FFFFFF"/>
                </a:solidFill>
              </a:rPr>
              <a:t>Laws Providing Housing Protections for People with Disabilities</a:t>
            </a:r>
          </a:p>
        </p:txBody>
      </p:sp>
      <p:sp>
        <p:nvSpPr>
          <p:cNvPr id="11269" name="Rectangle 75">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9951" y="467575"/>
            <a:ext cx="2148840" cy="1877811"/>
          </a:xfrm>
          <a:prstGeom prst="rect">
            <a:avLst/>
          </a:prstGeom>
          <a:solidFill>
            <a:srgbClr val="5D434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270" name="Rectangle 77">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990" y="471340"/>
            <a:ext cx="2148840" cy="1856689"/>
          </a:xfrm>
          <a:prstGeom prst="rect">
            <a:avLst/>
          </a:prstGeom>
          <a:solidFill>
            <a:srgbClr val="FF4928"/>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0" name="Rectangle 7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76301"/>
            <a:ext cx="6675119" cy="3922777"/>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85000"/>
                </a:prstClr>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B65F0EE-25D3-1243-A231-2AD553130333}"/>
              </a:ext>
            </a:extLst>
          </p:cNvPr>
          <p:cNvSpPr>
            <a:spLocks noGrp="1"/>
          </p:cNvSpPr>
          <p:nvPr>
            <p:ph idx="1"/>
          </p:nvPr>
        </p:nvSpPr>
        <p:spPr>
          <a:xfrm>
            <a:off x="786384" y="2717021"/>
            <a:ext cx="6034514" cy="3410824"/>
          </a:xfrm>
        </p:spPr>
        <p:txBody>
          <a:bodyPr anchor="ctr">
            <a:normAutofit/>
          </a:bodyPr>
          <a:lstStyle/>
          <a:p>
            <a:r>
              <a:rPr lang="en-US" sz="2000" dirty="0"/>
              <a:t>Federal Fair Housing Act as Amended</a:t>
            </a:r>
          </a:p>
          <a:p>
            <a:r>
              <a:rPr lang="en-US" sz="2000" dirty="0"/>
              <a:t>Maryland Fair Housing Act</a:t>
            </a:r>
          </a:p>
          <a:p>
            <a:r>
              <a:rPr lang="en-US" sz="2000" dirty="0"/>
              <a:t>Section 504 of the Rehabilitation Act of 1973</a:t>
            </a:r>
          </a:p>
          <a:p>
            <a:r>
              <a:rPr lang="en-US" sz="2000" dirty="0"/>
              <a:t>Americans with Disabilities Act</a:t>
            </a:r>
          </a:p>
          <a:p>
            <a:r>
              <a:rPr lang="en-US" sz="2000" dirty="0"/>
              <a:t>Reasonable Accommodations</a:t>
            </a:r>
          </a:p>
          <a:p>
            <a:r>
              <a:rPr lang="en-US" sz="2000" dirty="0"/>
              <a:t>Reasonable Modifications</a:t>
            </a:r>
          </a:p>
        </p:txBody>
      </p:sp>
      <p:sp>
        <p:nvSpPr>
          <p:cNvPr id="82" name="Rectangle 81">
            <a:extLst>
              <a:ext uri="{FF2B5EF4-FFF2-40B4-BE49-F238E27FC236}">
                <a16:creationId xmlns:a16="http://schemas.microsoft.com/office/drawing/2014/main" id="{01955DCA-E99D-4678-99DB-8075105C1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9951" y="2480956"/>
            <a:ext cx="4453128" cy="3922776"/>
          </a:xfrm>
          <a:prstGeom prst="rect">
            <a:avLst/>
          </a:prstGeom>
          <a:solidFill>
            <a:srgbClr val="FF4928">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1266" name="Picture 2" descr="Fair housing rights to protect you under the law - KLS">
            <a:extLst>
              <a:ext uri="{FF2B5EF4-FFF2-40B4-BE49-F238E27FC236}">
                <a16:creationId xmlns:a16="http://schemas.microsoft.com/office/drawing/2014/main" id="{1FEB9A7E-4B22-8C44-A082-27F2DBD634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81" r="-1" b="-1"/>
          <a:stretch/>
        </p:blipFill>
        <p:spPr bwMode="auto">
          <a:xfrm>
            <a:off x="7704218" y="2697448"/>
            <a:ext cx="3604593" cy="3493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027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arge building&#10;&#10;Description automatically generated">
            <a:extLst>
              <a:ext uri="{FF2B5EF4-FFF2-40B4-BE49-F238E27FC236}">
                <a16:creationId xmlns:a16="http://schemas.microsoft.com/office/drawing/2014/main" id="{5E7EF77A-62C3-46DC-B492-21399795B64D}"/>
              </a:ext>
            </a:extLst>
          </p:cNvPr>
          <p:cNvPicPr>
            <a:picLocks noChangeAspect="1"/>
          </p:cNvPicPr>
          <p:nvPr/>
        </p:nvPicPr>
        <p:blipFill rotWithShape="1">
          <a:blip r:embed="rId2">
            <a:extLst>
              <a:ext uri="{28A0092B-C50C-407E-A947-70E740481C1C}">
                <a14:useLocalDpi xmlns:a14="http://schemas.microsoft.com/office/drawing/2010/main" val="0"/>
              </a:ext>
            </a:extLst>
          </a:blip>
          <a:srcRect l="6952" t="9091" r="15485"/>
          <a:stretch/>
        </p:blipFill>
        <p:spPr>
          <a:xfrm>
            <a:off x="3523488" y="10"/>
            <a:ext cx="8668512" cy="6857990"/>
          </a:xfrm>
          <a:prstGeom prst="rect">
            <a:avLst/>
          </a:prstGeom>
        </p:spPr>
      </p:pic>
      <p:sp>
        <p:nvSpPr>
          <p:cNvPr id="19"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FD22A0F-F8AA-48CE-A4C2-3C0096B28CC6}"/>
              </a:ext>
            </a:extLst>
          </p:cNvPr>
          <p:cNvSpPr>
            <a:spLocks noGrp="1"/>
          </p:cNvSpPr>
          <p:nvPr>
            <p:ph type="ctrTitle"/>
          </p:nvPr>
        </p:nvSpPr>
        <p:spPr>
          <a:xfrm>
            <a:off x="477981" y="1122363"/>
            <a:ext cx="4023360" cy="3204134"/>
          </a:xfrm>
        </p:spPr>
        <p:txBody>
          <a:bodyPr anchor="b">
            <a:normAutofit/>
          </a:bodyPr>
          <a:lstStyle/>
          <a:p>
            <a:pPr algn="l"/>
            <a:r>
              <a:rPr lang="en-US" sz="4800"/>
              <a:t>Housing Support Services</a:t>
            </a:r>
          </a:p>
        </p:txBody>
      </p:sp>
      <p:sp>
        <p:nvSpPr>
          <p:cNvPr id="20"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7386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B41AC2-F4EB-41C9-8CA2-25AA6493586A}"/>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Community Pathways Waiver Definition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D6AC74F-8106-46E5-B9E1-C6F36EB26C37}"/>
              </a:ext>
            </a:extLst>
          </p:cNvPr>
          <p:cNvSpPr>
            <a:spLocks noGrp="1"/>
          </p:cNvSpPr>
          <p:nvPr>
            <p:ph idx="1"/>
          </p:nvPr>
        </p:nvSpPr>
        <p:spPr>
          <a:xfrm>
            <a:off x="4447308" y="591344"/>
            <a:ext cx="6906491" cy="5585619"/>
          </a:xfrm>
        </p:spPr>
        <p:txBody>
          <a:bodyPr anchor="ctr">
            <a:normAutofit/>
          </a:bodyPr>
          <a:lstStyle/>
          <a:p>
            <a:pPr marL="0" indent="0">
              <a:buNone/>
            </a:pPr>
            <a:r>
              <a:rPr lang="en-US" dirty="0"/>
              <a:t>Time-limited supports to help participants navigate housing opportunities, address or overcome barriers to housing, and secure and retain their own home.</a:t>
            </a:r>
          </a:p>
          <a:p>
            <a:pPr marL="0" indent="0">
              <a:buNone/>
            </a:pPr>
            <a:r>
              <a:rPr lang="en-US" dirty="0"/>
              <a:t>Includes:</a:t>
            </a:r>
          </a:p>
          <a:p>
            <a:pPr marL="914400" lvl="1" indent="-457200">
              <a:buFont typeface="+mj-lt"/>
              <a:buAutoNum type="arabicPeriod"/>
            </a:pPr>
            <a:r>
              <a:rPr lang="en-US" dirty="0"/>
              <a:t>Housing Information and Assistance</a:t>
            </a:r>
          </a:p>
          <a:p>
            <a:pPr marL="914400" lvl="1" indent="-457200">
              <a:buFont typeface="+mj-lt"/>
              <a:buAutoNum type="arabicPeriod"/>
            </a:pPr>
            <a:r>
              <a:rPr lang="en-US" dirty="0"/>
              <a:t>Housing Transition Services </a:t>
            </a:r>
          </a:p>
          <a:p>
            <a:pPr marL="914400" lvl="1" indent="-457200">
              <a:buFont typeface="+mj-lt"/>
              <a:buAutoNum type="arabicPeriod"/>
            </a:pPr>
            <a:r>
              <a:rPr lang="en-US" dirty="0"/>
              <a:t>Housing Tenancy Sustaining Services</a:t>
            </a:r>
          </a:p>
        </p:txBody>
      </p:sp>
    </p:spTree>
    <p:extLst>
      <p:ext uri="{BB962C8B-B14F-4D97-AF65-F5344CB8AC3E}">
        <p14:creationId xmlns:p14="http://schemas.microsoft.com/office/powerpoint/2010/main" val="3837645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7D4775-F81C-4ABB-8342-C8C16ABDE32A}"/>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Housing Information and Assistance </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496F9A0-0E5B-49D4-A57B-0D1701419D0F}"/>
              </a:ext>
            </a:extLst>
          </p:cNvPr>
          <p:cNvSpPr>
            <a:spLocks noGrp="1"/>
          </p:cNvSpPr>
          <p:nvPr>
            <p:ph idx="1"/>
          </p:nvPr>
        </p:nvSpPr>
        <p:spPr>
          <a:xfrm>
            <a:off x="4447308" y="591344"/>
            <a:ext cx="6906491" cy="5585619"/>
          </a:xfrm>
        </p:spPr>
        <p:txBody>
          <a:bodyPr anchor="ctr">
            <a:normAutofit/>
          </a:bodyPr>
          <a:lstStyle/>
          <a:p>
            <a:pPr marL="514350" indent="-514350">
              <a:buFont typeface="+mj-lt"/>
              <a:buAutoNum type="arabicPeriod"/>
            </a:pPr>
            <a:r>
              <a:rPr lang="en-US" sz="1800" dirty="0"/>
              <a:t>Understanding housing program rules and requirements and their applicability to the participant</a:t>
            </a:r>
          </a:p>
          <a:p>
            <a:pPr marL="514350" indent="-514350">
              <a:buFont typeface="+mj-lt"/>
              <a:buAutoNum type="arabicPeriod"/>
            </a:pPr>
            <a:r>
              <a:rPr lang="en-US" sz="1800" dirty="0"/>
              <a:t>Searching for housing</a:t>
            </a:r>
          </a:p>
          <a:p>
            <a:pPr marL="514350" indent="-514350">
              <a:buFont typeface="+mj-lt"/>
              <a:buAutoNum type="arabicPeriod"/>
            </a:pPr>
            <a:r>
              <a:rPr lang="en-US" sz="1800" dirty="0"/>
              <a:t>Applying for housing, including obtaining documentation</a:t>
            </a:r>
          </a:p>
          <a:p>
            <a:pPr marL="514350" indent="-514350">
              <a:buFont typeface="+mj-lt"/>
              <a:buAutoNum type="arabicPeriod"/>
            </a:pPr>
            <a:r>
              <a:rPr lang="en-US" sz="1800" dirty="0"/>
              <a:t>Assessing the unit to determine if it meets accessibility &amp; safety needs and is ready for occupancy</a:t>
            </a:r>
          </a:p>
          <a:p>
            <a:pPr marL="514350" indent="-514350">
              <a:buFont typeface="+mj-lt"/>
              <a:buAutoNum type="arabicPeriod"/>
            </a:pPr>
            <a:r>
              <a:rPr lang="en-US" sz="1800" dirty="0"/>
              <a:t>Requesting reasonable accommodations/modifications</a:t>
            </a:r>
          </a:p>
          <a:p>
            <a:pPr marL="514350" indent="-514350">
              <a:buFont typeface="+mj-lt"/>
              <a:buAutoNum type="arabicPeriod"/>
            </a:pPr>
            <a:r>
              <a:rPr lang="en-US" sz="1800" dirty="0"/>
              <a:t>Identifying resources for security deposits, moving costs, furnishings, assistive technology, environmental modifications, utilities and other one-time costs</a:t>
            </a:r>
          </a:p>
          <a:p>
            <a:pPr marL="514350" indent="-514350">
              <a:buFont typeface="+mj-lt"/>
              <a:buAutoNum type="arabicPeriod"/>
            </a:pPr>
            <a:r>
              <a:rPr lang="en-US" sz="1800" dirty="0"/>
              <a:t>Reviewing the lease and other documents including community rules prior to lease signing</a:t>
            </a:r>
          </a:p>
          <a:p>
            <a:pPr marL="514350" indent="-514350">
              <a:buFont typeface="+mj-lt"/>
              <a:buAutoNum type="arabicPeriod"/>
            </a:pPr>
            <a:r>
              <a:rPr lang="en-US" sz="1800" dirty="0"/>
              <a:t>Developing, reviewing, and revising monthly budget</a:t>
            </a:r>
          </a:p>
          <a:p>
            <a:pPr marL="514350" indent="-514350">
              <a:buFont typeface="+mj-lt"/>
              <a:buAutoNum type="arabicPeriod"/>
            </a:pPr>
            <a:r>
              <a:rPr lang="en-US" sz="1800" dirty="0"/>
              <a:t>Identifying and addressing barriers to housing such as credit, rental history, criminal background, and behaviors</a:t>
            </a:r>
          </a:p>
          <a:p>
            <a:pPr marL="514350" indent="-514350">
              <a:buFont typeface="+mj-lt"/>
              <a:buAutoNum type="arabicPeriod"/>
            </a:pPr>
            <a:r>
              <a:rPr lang="en-US" sz="1800" dirty="0"/>
              <a:t>Assistance with resolving disputes</a:t>
            </a:r>
          </a:p>
        </p:txBody>
      </p:sp>
    </p:spTree>
    <p:extLst>
      <p:ext uri="{BB962C8B-B14F-4D97-AF65-F5344CB8AC3E}">
        <p14:creationId xmlns:p14="http://schemas.microsoft.com/office/powerpoint/2010/main" val="219887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07303E-9F97-4687-803D-31040C709D4B}"/>
              </a:ext>
            </a:extLst>
          </p:cNvPr>
          <p:cNvSpPr>
            <a:spLocks noGrp="1"/>
          </p:cNvSpPr>
          <p:nvPr>
            <p:ph type="title"/>
          </p:nvPr>
        </p:nvSpPr>
        <p:spPr>
          <a:xfrm>
            <a:off x="838200" y="459863"/>
            <a:ext cx="10515600" cy="1004594"/>
          </a:xfrm>
        </p:spPr>
        <p:txBody>
          <a:bodyPr>
            <a:normAutofit/>
          </a:bodyPr>
          <a:lstStyle/>
          <a:p>
            <a:pPr algn="ctr"/>
            <a:r>
              <a:rPr lang="en-US">
                <a:solidFill>
                  <a:srgbClr val="FFFFFF"/>
                </a:solidFill>
              </a:rPr>
              <a:t>Housing Transition Services</a:t>
            </a:r>
          </a:p>
        </p:txBody>
      </p:sp>
      <p:sp>
        <p:nvSpPr>
          <p:cNvPr id="16" name="Rectangle: Rounded Corners 15">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B5F874F-5FFB-4E4C-88D3-92EE5DD72CFE}"/>
              </a:ext>
            </a:extLst>
          </p:cNvPr>
          <p:cNvGraphicFramePr>
            <a:graphicFrameLocks noGrp="1"/>
          </p:cNvGraphicFramePr>
          <p:nvPr>
            <p:ph idx="1"/>
            <p:extLst>
              <p:ext uri="{D42A27DB-BD31-4B8C-83A1-F6EECF244321}">
                <p14:modId xmlns:p14="http://schemas.microsoft.com/office/powerpoint/2010/main" val="1793428581"/>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3392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AA01C6-3567-754D-BC2D-A71CE6703270}"/>
              </a:ext>
            </a:extLst>
          </p:cNvPr>
          <p:cNvSpPr>
            <a:spLocks noGrp="1"/>
          </p:cNvSpPr>
          <p:nvPr>
            <p:ph type="title"/>
          </p:nvPr>
        </p:nvSpPr>
        <p:spPr>
          <a:xfrm>
            <a:off x="457200" y="95538"/>
            <a:ext cx="7467600" cy="1160238"/>
          </a:xfrm>
        </p:spPr>
        <p:txBody>
          <a:bodyPr anchor="b">
            <a:normAutofit/>
          </a:bodyPr>
          <a:lstStyle/>
          <a:p>
            <a:r>
              <a:rPr lang="en-US" sz="4000" dirty="0"/>
              <a:t>Background, Board and Leadership</a:t>
            </a:r>
          </a:p>
        </p:txBody>
      </p:sp>
      <p:sp>
        <p:nvSpPr>
          <p:cNvPr id="3" name="Content Placeholder 2">
            <a:extLst>
              <a:ext uri="{FF2B5EF4-FFF2-40B4-BE49-F238E27FC236}">
                <a16:creationId xmlns:a16="http://schemas.microsoft.com/office/drawing/2014/main" id="{2E44C514-BEF6-1A43-9F28-395F073CE5EB}"/>
              </a:ext>
            </a:extLst>
          </p:cNvPr>
          <p:cNvSpPr>
            <a:spLocks noGrp="1"/>
          </p:cNvSpPr>
          <p:nvPr>
            <p:ph idx="1"/>
          </p:nvPr>
        </p:nvSpPr>
        <p:spPr>
          <a:xfrm>
            <a:off x="457200" y="1351314"/>
            <a:ext cx="7467599" cy="5049053"/>
          </a:xfrm>
        </p:spPr>
        <p:txBody>
          <a:bodyPr anchor="t">
            <a:normAutofit/>
          </a:bodyPr>
          <a:lstStyle/>
          <a:p>
            <a:r>
              <a:rPr lang="en-US" sz="1600" dirty="0"/>
              <a:t>Recommended by the DDA Supported Living Committee in 2019 as one of 3 strategies to help Marylanders with I/DD gain information and access to accessible, affordable housing</a:t>
            </a:r>
          </a:p>
          <a:p>
            <a:r>
              <a:rPr lang="en-US" sz="1600" dirty="0"/>
              <a:t>MIH was founded in 2020 as a non-profit</a:t>
            </a:r>
          </a:p>
          <a:p>
            <a:r>
              <a:rPr lang="en-US" sz="1600" dirty="0"/>
              <a:t>MIH Board members</a:t>
            </a:r>
          </a:p>
          <a:p>
            <a:pPr lvl="1"/>
            <a:r>
              <a:rPr lang="en-US" sz="1600" dirty="0"/>
              <a:t>Disability Advocate</a:t>
            </a:r>
          </a:p>
          <a:p>
            <a:pPr lvl="1"/>
            <a:r>
              <a:rPr lang="en-US" sz="1600" dirty="0"/>
              <a:t>CCS agencies</a:t>
            </a:r>
          </a:p>
          <a:p>
            <a:pPr lvl="1"/>
            <a:r>
              <a:rPr lang="en-US" sz="1600" dirty="0"/>
              <a:t>DD Council</a:t>
            </a:r>
          </a:p>
          <a:p>
            <a:pPr lvl="1"/>
            <a:r>
              <a:rPr lang="en-US" sz="1600" dirty="0"/>
              <a:t>Residential service providers</a:t>
            </a:r>
          </a:p>
          <a:p>
            <a:pPr lvl="1"/>
            <a:r>
              <a:rPr lang="en-US" sz="1600" dirty="0"/>
              <a:t>CMS</a:t>
            </a:r>
          </a:p>
          <a:p>
            <a:pPr lvl="1"/>
            <a:r>
              <a:rPr lang="en-US" sz="1600" dirty="0"/>
              <a:t>County Department of Housing and Community Development</a:t>
            </a:r>
          </a:p>
          <a:p>
            <a:pPr lvl="1"/>
            <a:r>
              <a:rPr lang="en-US" sz="1600" dirty="0"/>
              <a:t>Finance/Banking Industry</a:t>
            </a:r>
          </a:p>
          <a:p>
            <a:pPr lvl="1"/>
            <a:r>
              <a:rPr lang="en-US" sz="1600" dirty="0"/>
              <a:t>Realtor</a:t>
            </a:r>
          </a:p>
          <a:p>
            <a:r>
              <a:rPr lang="en-US" sz="1600" dirty="0"/>
              <a:t>MIH Leadership</a:t>
            </a:r>
          </a:p>
          <a:p>
            <a:pPr lvl="1"/>
            <a:r>
              <a:rPr lang="en-US" sz="1600" dirty="0"/>
              <a:t>Tim Wiens, Executive Director</a:t>
            </a:r>
          </a:p>
          <a:p>
            <a:pPr lvl="1"/>
            <a:r>
              <a:rPr lang="en-US" sz="1600" dirty="0"/>
              <a:t>Lauren Silverstone, Community Living Specialist</a:t>
            </a:r>
          </a:p>
          <a:p>
            <a:pPr lvl="1"/>
            <a:r>
              <a:rPr lang="en-US" sz="1600" dirty="0"/>
              <a:t>Terri Bradford, Administrative Assistant</a:t>
            </a:r>
          </a:p>
        </p:txBody>
      </p:sp>
      <p:sp>
        <p:nvSpPr>
          <p:cNvPr id="11" name="Rectangle 1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Content Placeholder 3">
            <a:extLst>
              <a:ext uri="{FF2B5EF4-FFF2-40B4-BE49-F238E27FC236}">
                <a16:creationId xmlns:a16="http://schemas.microsoft.com/office/drawing/2014/main" id="{D578E089-6037-A546-84D1-845FE77930F7}"/>
              </a:ext>
            </a:extLst>
          </p:cNvPr>
          <p:cNvPicPr>
            <a:picLocks noChangeAspect="1"/>
          </p:cNvPicPr>
          <p:nvPr/>
        </p:nvPicPr>
        <p:blipFill rotWithShape="1">
          <a:blip r:embed="rId2"/>
          <a:srcRect b="19"/>
          <a:stretch/>
        </p:blipFill>
        <p:spPr>
          <a:xfrm>
            <a:off x="7075967" y="2272209"/>
            <a:ext cx="4170530" cy="2345475"/>
          </a:xfrm>
          <a:prstGeom prst="rect">
            <a:avLst/>
          </a:prstGeom>
        </p:spPr>
      </p:pic>
    </p:spTree>
    <p:extLst>
      <p:ext uri="{BB962C8B-B14F-4D97-AF65-F5344CB8AC3E}">
        <p14:creationId xmlns:p14="http://schemas.microsoft.com/office/powerpoint/2010/main" val="2088463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45950D-42A5-4ECA-8642-ABC6858D12AB}"/>
              </a:ext>
            </a:extLst>
          </p:cNvPr>
          <p:cNvSpPr>
            <a:spLocks noGrp="1"/>
          </p:cNvSpPr>
          <p:nvPr>
            <p:ph type="title"/>
          </p:nvPr>
        </p:nvSpPr>
        <p:spPr>
          <a:xfrm>
            <a:off x="686834" y="1153572"/>
            <a:ext cx="3200400" cy="4461163"/>
          </a:xfrm>
        </p:spPr>
        <p:txBody>
          <a:bodyPr>
            <a:normAutofit/>
          </a:bodyPr>
          <a:lstStyle/>
          <a:p>
            <a:r>
              <a:rPr lang="en-US">
                <a:solidFill>
                  <a:srgbClr val="FFFFFF"/>
                </a:solidFill>
              </a:rPr>
              <a:t>Housing Tenancy Sustaining Services</a:t>
            </a:r>
          </a:p>
        </p:txBody>
      </p:sp>
      <p:sp>
        <p:nvSpPr>
          <p:cNvPr id="27" name="Arc 2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7CE01E9-A118-4EAC-9883-042C83949367}"/>
              </a:ext>
            </a:extLst>
          </p:cNvPr>
          <p:cNvSpPr>
            <a:spLocks noGrp="1"/>
          </p:cNvSpPr>
          <p:nvPr>
            <p:ph idx="1"/>
          </p:nvPr>
        </p:nvSpPr>
        <p:spPr>
          <a:xfrm>
            <a:off x="4447308" y="591344"/>
            <a:ext cx="7057858" cy="5686992"/>
          </a:xfrm>
        </p:spPr>
        <p:txBody>
          <a:bodyPr anchor="ctr">
            <a:normAutofit/>
          </a:bodyPr>
          <a:lstStyle/>
          <a:p>
            <a:pPr marL="0" indent="0">
              <a:buNone/>
            </a:pPr>
            <a:r>
              <a:rPr lang="en-US" sz="1400" dirty="0"/>
              <a:t>Assist participant to maintain living in leased home including:</a:t>
            </a:r>
          </a:p>
          <a:p>
            <a:pPr marL="514350" indent="-514350">
              <a:buFont typeface="+mj-lt"/>
              <a:buAutoNum type="arabicPeriod"/>
            </a:pPr>
            <a:r>
              <a:rPr lang="en-US" sz="1400" dirty="0"/>
              <a:t>Education and training</a:t>
            </a:r>
          </a:p>
          <a:p>
            <a:pPr marL="971550" lvl="1" indent="-514350">
              <a:buFont typeface="+mj-lt"/>
              <a:buAutoNum type="alphaLcParenR"/>
            </a:pPr>
            <a:r>
              <a:rPr lang="en-US" sz="1400" dirty="0"/>
              <a:t>How to be a good tenant</a:t>
            </a:r>
          </a:p>
          <a:p>
            <a:pPr marL="971550" lvl="1" indent="-514350">
              <a:buFont typeface="+mj-lt"/>
              <a:buAutoNum type="alphaLcParenR"/>
            </a:pPr>
            <a:r>
              <a:rPr lang="en-US" sz="1400" dirty="0"/>
              <a:t>Role, rights, and responsibilities of tenant and landlord</a:t>
            </a:r>
          </a:p>
          <a:p>
            <a:pPr marL="971550" lvl="1" indent="-514350">
              <a:buFont typeface="+mj-lt"/>
              <a:buAutoNum type="alphaLcParenR"/>
            </a:pPr>
            <a:r>
              <a:rPr lang="en-US" sz="1400" dirty="0"/>
              <a:t>Lease compliance</a:t>
            </a:r>
          </a:p>
          <a:p>
            <a:pPr marL="514350" indent="-514350">
              <a:buFont typeface="+mj-lt"/>
              <a:buAutoNum type="arabicPeriod"/>
            </a:pPr>
            <a:r>
              <a:rPr lang="en-US" sz="1400" dirty="0"/>
              <a:t>Coaching to develop and maintain good relationships with landlord/property manager and neighbors</a:t>
            </a:r>
          </a:p>
          <a:p>
            <a:pPr marL="514350" indent="-514350">
              <a:buFont typeface="+mj-lt"/>
              <a:buAutoNum type="arabicPeriod"/>
            </a:pPr>
            <a:r>
              <a:rPr lang="en-US" sz="1400" dirty="0"/>
              <a:t>Assistance with recertification process</a:t>
            </a:r>
          </a:p>
          <a:p>
            <a:pPr marL="514350" indent="-514350">
              <a:buFont typeface="+mj-lt"/>
              <a:buAutoNum type="arabicPeriod"/>
            </a:pPr>
            <a:r>
              <a:rPr lang="en-US" sz="1400" dirty="0"/>
              <a:t>Early identification of behaviors that jeopardize tenancy</a:t>
            </a:r>
          </a:p>
          <a:p>
            <a:pPr marL="514350" indent="-514350">
              <a:buFont typeface="+mj-lt"/>
              <a:buAutoNum type="arabicPeriod"/>
            </a:pPr>
            <a:r>
              <a:rPr lang="en-US" sz="1400" dirty="0"/>
              <a:t>Assistance with resolving disputes with landlords and/or neighbors</a:t>
            </a:r>
          </a:p>
          <a:p>
            <a:pPr marL="514350" indent="-514350">
              <a:buFont typeface="+mj-lt"/>
              <a:buAutoNum type="arabicPeriod"/>
            </a:pPr>
            <a:r>
              <a:rPr lang="en-US" sz="1400" dirty="0"/>
              <a:t>Advocacy and linkage with community resources to prevent eviction</a:t>
            </a:r>
          </a:p>
          <a:p>
            <a:pPr marL="514350" indent="-514350">
              <a:buFont typeface="+mj-lt"/>
              <a:buAutoNum type="arabicPeriod"/>
            </a:pPr>
            <a:r>
              <a:rPr lang="en-US" sz="1400" dirty="0"/>
              <a:t>Review, update and modify housing support plan in coordination with participant</a:t>
            </a:r>
          </a:p>
          <a:p>
            <a:pPr marL="971550" lvl="1" indent="-514350">
              <a:buFont typeface="+mj-lt"/>
              <a:buAutoNum type="arabicPeriod"/>
            </a:pPr>
            <a:endParaRPr lang="en-US" sz="1300" dirty="0"/>
          </a:p>
        </p:txBody>
      </p:sp>
    </p:spTree>
    <p:extLst>
      <p:ext uri="{BB962C8B-B14F-4D97-AF65-F5344CB8AC3E}">
        <p14:creationId xmlns:p14="http://schemas.microsoft.com/office/powerpoint/2010/main" val="651094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D7237FD2-FEAB-434C-83C7-BEAB61CFDD37}"/>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sz="6000" kern="1200" dirty="0">
                <a:solidFill>
                  <a:schemeClr val="tx1"/>
                </a:solidFill>
                <a:latin typeface="+mj-lt"/>
                <a:ea typeface="+mj-ea"/>
                <a:cs typeface="+mj-cs"/>
              </a:rPr>
              <a:t>Home Ownership </a:t>
            </a:r>
          </a:p>
        </p:txBody>
      </p:sp>
      <p:sp>
        <p:nvSpPr>
          <p:cNvPr id="15" name="Arc 14">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527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4" name="Rectangle 115">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5CDA3F-F14C-4E6B-AC26-B14605DA25C8}"/>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600" b="1" kern="1200" dirty="0">
                <a:solidFill>
                  <a:schemeClr val="tx1"/>
                </a:solidFill>
                <a:latin typeface="+mj-lt"/>
                <a:ea typeface="+mj-ea"/>
                <a:cs typeface="+mj-cs"/>
              </a:rPr>
              <a:t>Does owning a home affect Medicaid, SSI, or SSDI benefits? </a:t>
            </a:r>
          </a:p>
        </p:txBody>
      </p:sp>
      <p:sp>
        <p:nvSpPr>
          <p:cNvPr id="125"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DC463A5-1CF7-40AB-BFF9-F6403373E164}"/>
              </a:ext>
            </a:extLst>
          </p:cNvPr>
          <p:cNvPicPr>
            <a:picLocks noChangeAspect="1"/>
          </p:cNvPicPr>
          <p:nvPr/>
        </p:nvPicPr>
        <p:blipFill rotWithShape="1">
          <a:blip r:embed="rId2"/>
          <a:srcRect r="2" b="2751"/>
          <a:stretch/>
        </p:blipFill>
        <p:spPr>
          <a:xfrm>
            <a:off x="5450757" y="640080"/>
            <a:ext cx="5621694" cy="5550408"/>
          </a:xfrm>
          <a:prstGeom prst="rect">
            <a:avLst/>
          </a:prstGeom>
        </p:spPr>
      </p:pic>
    </p:spTree>
    <p:extLst>
      <p:ext uri="{BB962C8B-B14F-4D97-AF65-F5344CB8AC3E}">
        <p14:creationId xmlns:p14="http://schemas.microsoft.com/office/powerpoint/2010/main" val="367031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8B5593-DA1A-431C-AC92-D5E75488BA5B}"/>
              </a:ext>
            </a:extLst>
          </p:cNvPr>
          <p:cNvSpPr>
            <a:spLocks noGrp="1"/>
          </p:cNvSpPr>
          <p:nvPr>
            <p:ph type="title"/>
          </p:nvPr>
        </p:nvSpPr>
        <p:spPr>
          <a:xfrm>
            <a:off x="1171074" y="1396686"/>
            <a:ext cx="3240506" cy="4064628"/>
          </a:xfrm>
        </p:spPr>
        <p:txBody>
          <a:bodyPr>
            <a:normAutofit/>
          </a:bodyPr>
          <a:lstStyle/>
          <a:p>
            <a:r>
              <a:rPr lang="en-US" dirty="0">
                <a:solidFill>
                  <a:srgbClr val="FFFFFF"/>
                </a:solidFill>
              </a:rPr>
              <a:t>Home Purchasing Programs </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189E233-A452-4B4B-8B1A-746A00EDD339}"/>
              </a:ext>
            </a:extLst>
          </p:cNvPr>
          <p:cNvSpPr>
            <a:spLocks noGrp="1"/>
          </p:cNvSpPr>
          <p:nvPr>
            <p:ph idx="1"/>
          </p:nvPr>
        </p:nvSpPr>
        <p:spPr>
          <a:xfrm>
            <a:off x="5370153" y="1526033"/>
            <a:ext cx="5536397" cy="3935281"/>
          </a:xfrm>
        </p:spPr>
        <p:txBody>
          <a:bodyPr>
            <a:normAutofit/>
          </a:bodyPr>
          <a:lstStyle/>
          <a:p>
            <a:r>
              <a:rPr lang="en-US" sz="2200" b="1" dirty="0" err="1"/>
              <a:t>HomeAbility</a:t>
            </a:r>
            <a:r>
              <a:rPr lang="en-US" sz="2200" b="1" dirty="0"/>
              <a:t> </a:t>
            </a:r>
            <a:r>
              <a:rPr lang="en-US" sz="2200" dirty="0"/>
              <a:t>- </a:t>
            </a:r>
            <a:r>
              <a:rPr lang="en-US" sz="2200" b="0" i="0" dirty="0">
                <a:effectLst/>
              </a:rPr>
              <a:t>​ a</a:t>
            </a:r>
            <a:r>
              <a:rPr lang="en-US" sz="2200" dirty="0"/>
              <a:t>ssists </a:t>
            </a:r>
            <a:r>
              <a:rPr lang="en-US" sz="2200" b="0" i="0" dirty="0">
                <a:effectLst/>
              </a:rPr>
              <a:t>Maryland homebuyers with disabilities to finance their home purchase. </a:t>
            </a:r>
            <a:r>
              <a:rPr lang="en-US" sz="2200" b="0" i="0" dirty="0">
                <a:effectLst/>
                <a:hlinkClick r:id="rId2"/>
              </a:rPr>
              <a:t>https://mmp.maryland.gov/Pages/HomeAbility/default.aspx</a:t>
            </a:r>
            <a:endParaRPr lang="en-US" sz="2200" b="0" i="0" dirty="0">
              <a:effectLst/>
            </a:endParaRPr>
          </a:p>
          <a:p>
            <a:r>
              <a:rPr lang="en-US" sz="2200" b="1" i="0" dirty="0">
                <a:effectLst/>
              </a:rPr>
              <a:t>Maryland Mortgage Program - </a:t>
            </a:r>
            <a:r>
              <a:rPr lang="en-US" sz="2200" b="0" i="0" dirty="0">
                <a:effectLst/>
              </a:rPr>
              <a:t>provides 30-year fixed-rate home loans and down payment </a:t>
            </a:r>
            <a:r>
              <a:rPr lang="en-US" sz="2200" b="0" i="0" dirty="0" err="1">
                <a:effectLst/>
              </a:rPr>
              <a:t>assistanc</a:t>
            </a:r>
            <a:r>
              <a:rPr lang="en-US" sz="2200" b="0" i="0" dirty="0">
                <a:effectLst/>
              </a:rPr>
              <a:t> to eligible homebuyers purchasing in Maryland.</a:t>
            </a:r>
          </a:p>
          <a:p>
            <a:r>
              <a:rPr lang="en-US" sz="2200" b="0" i="0" dirty="0">
                <a:effectLst/>
                <a:hlinkClick r:id="rId3"/>
              </a:rPr>
              <a:t>https://mmp.maryland.gov/Pages/About-CDA.aspx</a:t>
            </a:r>
            <a:endParaRPr lang="en-US" sz="2200" b="0" i="0" dirty="0">
              <a:effectLst/>
            </a:endParaRPr>
          </a:p>
          <a:p>
            <a:endParaRPr lang="en-US" sz="2200" b="0" i="0" dirty="0">
              <a:effectLst/>
              <a:latin typeface="Open Sans" panose="020B0606030504020204" pitchFamily="34" charset="0"/>
            </a:endParaRPr>
          </a:p>
          <a:p>
            <a:endParaRPr lang="en-US" sz="2200" b="1" i="0" dirty="0">
              <a:effectLst/>
              <a:latin typeface="Open Sans" panose="020B0606030504020204" pitchFamily="34" charset="0"/>
            </a:endParaRPr>
          </a:p>
          <a:p>
            <a:endParaRPr lang="en-US" sz="2200" b="0" i="0" dirty="0">
              <a:effectLst/>
              <a:latin typeface="Open Sans" panose="020B0606030504020204" pitchFamily="34" charset="0"/>
            </a:endParaRPr>
          </a:p>
          <a:p>
            <a:endParaRPr lang="en-US" sz="2200" b="0" i="0" dirty="0">
              <a:effectLst/>
              <a:latin typeface="Open Sans" panose="020B0606030504020204" pitchFamily="34" charset="0"/>
            </a:endParaRPr>
          </a:p>
          <a:p>
            <a:endParaRPr lang="en-US" sz="2200" dirty="0"/>
          </a:p>
        </p:txBody>
      </p:sp>
    </p:spTree>
    <p:extLst>
      <p:ext uri="{BB962C8B-B14F-4D97-AF65-F5344CB8AC3E}">
        <p14:creationId xmlns:p14="http://schemas.microsoft.com/office/powerpoint/2010/main" val="309361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D6E5C7-5BA7-4637-9673-30A1AD2B754D}"/>
              </a:ext>
            </a:extLst>
          </p:cNvPr>
          <p:cNvSpPr>
            <a:spLocks noGrp="1"/>
          </p:cNvSpPr>
          <p:nvPr>
            <p:ph type="title"/>
          </p:nvPr>
        </p:nvSpPr>
        <p:spPr>
          <a:xfrm>
            <a:off x="1389278" y="1233241"/>
            <a:ext cx="3240506" cy="4064628"/>
          </a:xfrm>
        </p:spPr>
        <p:txBody>
          <a:bodyPr>
            <a:normAutofit/>
          </a:bodyPr>
          <a:lstStyle/>
          <a:p>
            <a:r>
              <a:rPr lang="en-US" b="1">
                <a:solidFill>
                  <a:srgbClr val="FFFFFF"/>
                </a:solidFill>
              </a:rPr>
              <a:t>Home Purchased By Family</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1943340-5282-42E9-BB95-925DCBC555B3}"/>
              </a:ext>
            </a:extLst>
          </p:cNvPr>
          <p:cNvSpPr>
            <a:spLocks noGrp="1"/>
          </p:cNvSpPr>
          <p:nvPr>
            <p:ph idx="1"/>
          </p:nvPr>
        </p:nvSpPr>
        <p:spPr>
          <a:xfrm>
            <a:off x="6096000" y="820879"/>
            <a:ext cx="5300133" cy="5512187"/>
          </a:xfrm>
        </p:spPr>
        <p:txBody>
          <a:bodyPr anchor="t">
            <a:normAutofit/>
          </a:bodyPr>
          <a:lstStyle/>
          <a:p>
            <a:pPr marL="0" indent="0">
              <a:buNone/>
            </a:pPr>
            <a:endParaRPr lang="en-US" sz="2200" b="0" i="0" dirty="0">
              <a:effectLst/>
              <a:latin typeface="Roboto" panose="02000000000000000000" pitchFamily="2" charset="0"/>
            </a:endParaRPr>
          </a:p>
          <a:p>
            <a:pPr marL="0" indent="0">
              <a:buNone/>
            </a:pPr>
            <a:r>
              <a:rPr lang="en-US" sz="2200" b="0" i="0" dirty="0">
                <a:effectLst/>
                <a:latin typeface="Roboto" panose="02000000000000000000" pitchFamily="2" charset="0"/>
              </a:rPr>
              <a:t>A family may have the resources to purchase a home for their loved one with a disability or to allow the person to continue to live in their home when they move to another place.  It is important that the impact of the family assistance with room and board costs on SSI income be understood and considered.  Remember that the “presumed maximum value” of assistance with room and board will be about 1/3 of the SSI check.   </a:t>
            </a:r>
            <a:endParaRPr lang="en-US" sz="22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736890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CE3EAB-E073-4F26-B9BF-76BD9A64FE4F}"/>
              </a:ext>
            </a:extLst>
          </p:cNvPr>
          <p:cNvSpPr>
            <a:spLocks noGrp="1"/>
          </p:cNvSpPr>
          <p:nvPr>
            <p:ph type="title"/>
          </p:nvPr>
        </p:nvSpPr>
        <p:spPr>
          <a:xfrm>
            <a:off x="1171074" y="1396686"/>
            <a:ext cx="3240506" cy="4064628"/>
          </a:xfrm>
        </p:spPr>
        <p:txBody>
          <a:bodyPr>
            <a:normAutofit/>
          </a:bodyPr>
          <a:lstStyle/>
          <a:p>
            <a:r>
              <a:rPr lang="en-US" sz="4400" b="0" i="0" dirty="0">
                <a:solidFill>
                  <a:schemeClr val="bg1"/>
                </a:solidFill>
                <a:effectLst/>
                <a:latin typeface="Calibri" panose="020F0502020204030204" pitchFamily="34" charset="0"/>
                <a:ea typeface="ＭＳ 明朝" panose="020B0400000000000000" pitchFamily="49" charset="-128"/>
              </a:rPr>
              <a:t>Presumed </a:t>
            </a:r>
            <a:br>
              <a:rPr lang="en-US" sz="4400" b="0" i="0" dirty="0">
                <a:solidFill>
                  <a:schemeClr val="bg1"/>
                </a:solidFill>
                <a:effectLst/>
                <a:latin typeface="Calibri" panose="020F0502020204030204" pitchFamily="34" charset="0"/>
                <a:ea typeface="ＭＳ 明朝" panose="020B0400000000000000" pitchFamily="49" charset="-128"/>
              </a:rPr>
            </a:br>
            <a:r>
              <a:rPr lang="en-US" sz="4400" b="0" i="0" dirty="0">
                <a:solidFill>
                  <a:schemeClr val="bg1"/>
                </a:solidFill>
                <a:effectLst/>
                <a:latin typeface="Calibri" panose="020F0502020204030204" pitchFamily="34" charset="0"/>
                <a:ea typeface="ＭＳ 明朝" panose="020B0400000000000000" pitchFamily="49" charset="-128"/>
              </a:rPr>
              <a:t>Maximum Value </a:t>
            </a:r>
            <a:endParaRPr lang="en-US" dirty="0">
              <a:solidFill>
                <a:schemeClr val="bg1"/>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0FFF339-F0B9-4529-A085-508EE637678D}"/>
              </a:ext>
            </a:extLst>
          </p:cNvPr>
          <p:cNvSpPr>
            <a:spLocks noGrp="1"/>
          </p:cNvSpPr>
          <p:nvPr>
            <p:ph idx="1"/>
          </p:nvPr>
        </p:nvSpPr>
        <p:spPr>
          <a:xfrm>
            <a:off x="5370153" y="1526033"/>
            <a:ext cx="5536397" cy="3935281"/>
          </a:xfrm>
        </p:spPr>
        <p:txBody>
          <a:bodyPr>
            <a:normAutofit fontScale="85000" lnSpcReduction="10000"/>
          </a:bodyPr>
          <a:lstStyle/>
          <a:p>
            <a:pPr marL="0" indent="0" algn="l" rtl="0" fontAlgn="base">
              <a:buNone/>
            </a:pPr>
            <a:r>
              <a:rPr lang="en-US" sz="1800" b="0" i="0" dirty="0">
                <a:solidFill>
                  <a:srgbClr val="000000"/>
                </a:solidFill>
                <a:effectLst/>
                <a:latin typeface="Calibri" panose="020F0502020204030204" pitchFamily="34" charset="0"/>
                <a:ea typeface="ＭＳ 明朝" panose="020B0400000000000000" pitchFamily="49" charset="-128"/>
              </a:rPr>
              <a:t>According to SSA, </a:t>
            </a:r>
            <a:r>
              <a:rPr lang="en-US" sz="1800" b="0" i="0" dirty="0">
                <a:solidFill>
                  <a:srgbClr val="212121"/>
                </a:solidFill>
                <a:effectLst/>
                <a:latin typeface="Calibri" panose="020F0502020204030204" pitchFamily="34" charset="0"/>
                <a:ea typeface="ＭＳ 明朝" panose="020B0400000000000000" pitchFamily="49" charset="-128"/>
              </a:rPr>
              <a:t>suppose you live alone and your only income is SSI. Your brother pays your rent of $800. We count this payment as in-kind support and maintenance. Although the rent is $800, we limit how much of the $800 we count by using a </a:t>
            </a:r>
            <a:r>
              <a:rPr lang="en-US" sz="1800" b="1" i="0" dirty="0">
                <a:solidFill>
                  <a:srgbClr val="212121"/>
                </a:solidFill>
                <a:effectLst/>
                <a:latin typeface="Calibri" panose="020F0502020204030204" pitchFamily="34" charset="0"/>
                <a:ea typeface="ＭＳ 明朝" panose="020B0400000000000000" pitchFamily="49" charset="-128"/>
              </a:rPr>
              <a:t>presumed maximum value </a:t>
            </a:r>
            <a:r>
              <a:rPr lang="en-US" sz="1800" b="0" i="0" dirty="0">
                <a:solidFill>
                  <a:srgbClr val="212121"/>
                </a:solidFill>
                <a:effectLst/>
                <a:latin typeface="Calibri" panose="020F0502020204030204" pitchFamily="34" charset="0"/>
                <a:ea typeface="ＭＳ 明朝" panose="020B0400000000000000" pitchFamily="49" charset="-128"/>
              </a:rPr>
              <a:t>(PMV) rule. The PMV is equal to 1/3 of the Federal benefit rate plus $20.  Here are the steps we use to figure the SSI benefit amount. </a:t>
            </a:r>
            <a:endParaRPr lang="en-US" sz="1800" b="0" i="0" dirty="0">
              <a:solidFill>
                <a:srgbClr val="000000"/>
              </a:solidFill>
              <a:effectLst/>
              <a:latin typeface="ＭＳ 明朝" panose="020B0400000000000000" pitchFamily="49" charset="-128"/>
              <a:ea typeface="ＭＳ 明朝" panose="020B0400000000000000" pitchFamily="49" charset="-128"/>
            </a:endParaRPr>
          </a:p>
          <a:p>
            <a:pPr algn="l" rtl="0" fontAlgn="base"/>
            <a:r>
              <a:rPr lang="en-US" sz="1800" b="0" i="0" dirty="0">
                <a:solidFill>
                  <a:srgbClr val="212121"/>
                </a:solidFill>
                <a:effectLst/>
                <a:latin typeface="Calibri" panose="020F0502020204030204" pitchFamily="34" charset="0"/>
              </a:rPr>
              <a:t>1. The SSI Federal Benefit Rate is $794.00.</a:t>
            </a:r>
            <a:r>
              <a:rPr lang="en-US" sz="1800" b="0" i="0" dirty="0">
                <a:solidFill>
                  <a:srgbClr val="212121"/>
                </a:solidFill>
                <a:effectLst/>
                <a:latin typeface="WordVisiCarriageReturn_MSFontService"/>
              </a:rPr>
              <a:t> </a:t>
            </a:r>
            <a:br>
              <a:rPr lang="en-US" sz="1800" b="0" i="0" dirty="0">
                <a:solidFill>
                  <a:srgbClr val="212121"/>
                </a:solidFill>
                <a:effectLst/>
                <a:latin typeface="WordVisiCarriageReturn_MSFontService"/>
              </a:rPr>
            </a:br>
            <a:r>
              <a:rPr lang="en-US" sz="1800" b="0" i="0" dirty="0">
                <a:solidFill>
                  <a:srgbClr val="212121"/>
                </a:solidFill>
                <a:effectLst/>
                <a:latin typeface="Calibri" panose="020F0502020204030204" pitchFamily="34" charset="0"/>
              </a:rPr>
              <a:t>2. One-third of the SSI Federal Benefit Rate of $794 is $264.66.</a:t>
            </a:r>
            <a:r>
              <a:rPr lang="en-US" sz="1800" b="0" i="0" dirty="0">
                <a:solidFill>
                  <a:srgbClr val="212121"/>
                </a:solidFill>
                <a:effectLst/>
                <a:latin typeface="WordVisiCarriageReturn_MSFontService"/>
              </a:rPr>
              <a:t> </a:t>
            </a:r>
            <a:br>
              <a:rPr lang="en-US" sz="1800" b="0" i="0" dirty="0">
                <a:solidFill>
                  <a:srgbClr val="212121"/>
                </a:solidFill>
                <a:effectLst/>
                <a:latin typeface="WordVisiCarriageReturn_MSFontService"/>
              </a:rPr>
            </a:br>
            <a:r>
              <a:rPr lang="en-US" sz="1800" b="0" i="0" dirty="0">
                <a:solidFill>
                  <a:srgbClr val="212121"/>
                </a:solidFill>
                <a:effectLst/>
                <a:latin typeface="Calibri" panose="020F0502020204030204" pitchFamily="34" charset="0"/>
              </a:rPr>
              <a:t>3.      $264.66 (1/3 of the Federal Benefit Rate)</a:t>
            </a:r>
            <a:r>
              <a:rPr lang="en-US" sz="1800" b="0" i="0" dirty="0">
                <a:solidFill>
                  <a:srgbClr val="212121"/>
                </a:solidFill>
                <a:effectLst/>
                <a:latin typeface="WordVisiCarriageReturn_MSFontService"/>
              </a:rPr>
              <a:t> </a:t>
            </a:r>
            <a:br>
              <a:rPr lang="en-US" sz="1800" b="0" i="0" dirty="0">
                <a:solidFill>
                  <a:srgbClr val="212121"/>
                </a:solidFill>
                <a:effectLst/>
                <a:latin typeface="WordVisiCarriageReturn_MSFontService"/>
              </a:rPr>
            </a:br>
            <a:r>
              <a:rPr lang="en-US" sz="1800" b="0" i="0" dirty="0">
                <a:solidFill>
                  <a:srgbClr val="212121"/>
                </a:solidFill>
                <a:effectLst/>
                <a:latin typeface="Calibri" panose="020F0502020204030204" pitchFamily="34" charset="0"/>
              </a:rPr>
              <a:t>       +$20.00 (from the PMV rule)</a:t>
            </a:r>
            <a:r>
              <a:rPr lang="en-US" sz="1800" b="0" i="0" dirty="0">
                <a:solidFill>
                  <a:srgbClr val="212121"/>
                </a:solidFill>
                <a:effectLst/>
                <a:latin typeface="WordVisiCarriageReturn_MSFontService"/>
              </a:rPr>
              <a:t> </a:t>
            </a:r>
            <a:br>
              <a:rPr lang="en-US" sz="1800" b="0" i="0" dirty="0">
                <a:solidFill>
                  <a:srgbClr val="212121"/>
                </a:solidFill>
                <a:effectLst/>
                <a:latin typeface="WordVisiCarriageReturn_MSFontService"/>
              </a:rPr>
            </a:br>
            <a:r>
              <a:rPr lang="en-US" sz="1800" b="0" i="0" dirty="0">
                <a:solidFill>
                  <a:srgbClr val="212121"/>
                </a:solidFill>
                <a:effectLst/>
                <a:latin typeface="Calibri" panose="020F0502020204030204" pitchFamily="34" charset="0"/>
              </a:rPr>
              <a:t>        =$284.66 (the PMV of in-kind support and maintenance)</a:t>
            </a:r>
            <a:r>
              <a:rPr lang="en-US" sz="1800" b="0" i="0" dirty="0">
                <a:solidFill>
                  <a:srgbClr val="212121"/>
                </a:solidFill>
                <a:effectLst/>
                <a:latin typeface="WordVisiCarriageReturn_MSFontService"/>
              </a:rPr>
              <a:t> </a:t>
            </a:r>
            <a:br>
              <a:rPr lang="en-US" sz="1800" b="0" i="0" dirty="0">
                <a:solidFill>
                  <a:srgbClr val="212121"/>
                </a:solidFill>
                <a:effectLst/>
                <a:latin typeface="WordVisiCarriageReturn_MSFontService"/>
              </a:rPr>
            </a:br>
            <a:r>
              <a:rPr lang="en-US" sz="1800" b="0" i="0" dirty="0">
                <a:solidFill>
                  <a:srgbClr val="212121"/>
                </a:solidFill>
                <a:effectLst/>
                <a:latin typeface="Calibri" panose="020F0502020204030204" pitchFamily="34" charset="0"/>
              </a:rPr>
              <a:t>4.      $284.66 (the PMV of in-kind support and maintenance)</a:t>
            </a:r>
            <a:r>
              <a:rPr lang="en-US" sz="1800" b="0" i="0" dirty="0">
                <a:solidFill>
                  <a:srgbClr val="212121"/>
                </a:solidFill>
                <a:effectLst/>
                <a:latin typeface="WordVisiCarriageReturn_MSFontService"/>
              </a:rPr>
              <a:t> </a:t>
            </a:r>
            <a:br>
              <a:rPr lang="en-US" sz="1800" b="0" i="0" dirty="0">
                <a:solidFill>
                  <a:srgbClr val="212121"/>
                </a:solidFill>
                <a:effectLst/>
                <a:latin typeface="WordVisiCarriageReturn_MSFontService"/>
              </a:rPr>
            </a:br>
            <a:r>
              <a:rPr lang="en-US" sz="1800" b="0" i="0" dirty="0">
                <a:solidFill>
                  <a:srgbClr val="212121"/>
                </a:solidFill>
                <a:effectLst/>
                <a:latin typeface="Calibri" panose="020F0502020204030204" pitchFamily="34" charset="0"/>
              </a:rPr>
              <a:t>           -20.00 (general income exclusion)</a:t>
            </a:r>
            <a:r>
              <a:rPr lang="en-US" sz="1800" b="0" i="0" dirty="0">
                <a:solidFill>
                  <a:srgbClr val="212121"/>
                </a:solidFill>
                <a:effectLst/>
                <a:latin typeface="WordVisiCarriageReturn_MSFontService"/>
              </a:rPr>
              <a:t> </a:t>
            </a:r>
            <a:br>
              <a:rPr lang="en-US" sz="1800" b="0" i="0" dirty="0">
                <a:solidFill>
                  <a:srgbClr val="212121"/>
                </a:solidFill>
                <a:effectLst/>
                <a:latin typeface="WordVisiCarriageReturn_MSFontService"/>
              </a:rPr>
            </a:br>
            <a:r>
              <a:rPr lang="en-US" sz="1800" b="0" i="0" dirty="0">
                <a:solidFill>
                  <a:srgbClr val="212121"/>
                </a:solidFill>
                <a:effectLst/>
                <a:latin typeface="Calibri" panose="020F0502020204030204" pitchFamily="34" charset="0"/>
              </a:rPr>
              <a:t>      = $264.66 (the amount of the reduction due to in-kind support and maintenance)</a:t>
            </a:r>
            <a:r>
              <a:rPr lang="en-US" sz="1800" b="0" i="0" dirty="0">
                <a:solidFill>
                  <a:srgbClr val="212121"/>
                </a:solidFill>
                <a:effectLst/>
                <a:latin typeface="WordVisiCarriageReturn_MSFontService"/>
              </a:rPr>
              <a:t> </a:t>
            </a:r>
            <a:br>
              <a:rPr lang="en-US" sz="1800" b="0" i="0" dirty="0">
                <a:solidFill>
                  <a:srgbClr val="212121"/>
                </a:solidFill>
                <a:effectLst/>
                <a:latin typeface="WordVisiCarriageReturn_MSFontService"/>
              </a:rPr>
            </a:br>
            <a:r>
              <a:rPr lang="en-US" sz="1800" b="0" i="0" dirty="0">
                <a:solidFill>
                  <a:srgbClr val="212121"/>
                </a:solidFill>
                <a:effectLst/>
                <a:latin typeface="Calibri" panose="020F0502020204030204" pitchFamily="34" charset="0"/>
              </a:rPr>
              <a:t>5.    $794 (Federal Benefit Rate)</a:t>
            </a:r>
            <a:r>
              <a:rPr lang="en-US" sz="1800" b="0" i="0" dirty="0">
                <a:solidFill>
                  <a:srgbClr val="212121"/>
                </a:solidFill>
                <a:effectLst/>
                <a:latin typeface="WordVisiCarriageReturn_MSFontService"/>
              </a:rPr>
              <a:t> </a:t>
            </a:r>
            <a:br>
              <a:rPr lang="en-US" sz="1800" b="0" i="0" dirty="0">
                <a:solidFill>
                  <a:srgbClr val="212121"/>
                </a:solidFill>
                <a:effectLst/>
                <a:latin typeface="WordVisiCarriageReturn_MSFontService"/>
              </a:rPr>
            </a:br>
            <a:r>
              <a:rPr lang="en-US" sz="1800" b="0" i="0" dirty="0">
                <a:solidFill>
                  <a:srgbClr val="212121"/>
                </a:solidFill>
                <a:effectLst/>
                <a:latin typeface="Calibri" panose="020F0502020204030204" pitchFamily="34" charset="0"/>
              </a:rPr>
              <a:t>      -$264.66 (reduction due to in-kind support and maintenance)</a:t>
            </a:r>
            <a:r>
              <a:rPr lang="en-US" sz="1800" b="0" i="0" dirty="0">
                <a:solidFill>
                  <a:srgbClr val="212121"/>
                </a:solidFill>
                <a:effectLst/>
                <a:latin typeface="WordVisiCarriageReturn_MSFontService"/>
              </a:rPr>
              <a:t> </a:t>
            </a:r>
            <a:br>
              <a:rPr lang="en-US" sz="1800" b="0" i="0" dirty="0">
                <a:solidFill>
                  <a:srgbClr val="212121"/>
                </a:solidFill>
                <a:effectLst/>
                <a:latin typeface="WordVisiCarriageReturn_MSFontService"/>
              </a:rPr>
            </a:br>
            <a:r>
              <a:rPr lang="en-US" sz="1800" b="0" i="0" dirty="0">
                <a:solidFill>
                  <a:srgbClr val="212121"/>
                </a:solidFill>
                <a:effectLst/>
                <a:latin typeface="Calibri" panose="020F0502020204030204" pitchFamily="34" charset="0"/>
              </a:rPr>
              <a:t>     = $529.34 (your SSI benefit amount) </a:t>
            </a:r>
            <a:endParaRPr lang="en-US" b="0" i="0" dirty="0">
              <a:solidFill>
                <a:srgbClr val="000000"/>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581870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586CD3-4665-4392-9147-E6D9BEB0E6A1}"/>
              </a:ext>
            </a:extLst>
          </p:cNvPr>
          <p:cNvSpPr>
            <a:spLocks noGrp="1"/>
          </p:cNvSpPr>
          <p:nvPr>
            <p:ph type="title"/>
          </p:nvPr>
        </p:nvSpPr>
        <p:spPr>
          <a:xfrm>
            <a:off x="1171074" y="1396686"/>
            <a:ext cx="3240506" cy="4064628"/>
          </a:xfrm>
        </p:spPr>
        <p:txBody>
          <a:bodyPr>
            <a:normAutofit/>
          </a:bodyPr>
          <a:lstStyle/>
          <a:p>
            <a:r>
              <a:rPr lang="en-US" sz="3600" b="0" i="0" dirty="0">
                <a:solidFill>
                  <a:schemeClr val="bg1"/>
                </a:solidFill>
                <a:effectLst/>
                <a:latin typeface="Calibri" panose="020F0502020204030204" pitchFamily="34" charset="0"/>
              </a:rPr>
              <a:t>Home Purchase through a Special Needs Trust  </a:t>
            </a:r>
            <a:br>
              <a:rPr lang="en-US" sz="4400" b="0" i="0" dirty="0">
                <a:solidFill>
                  <a:srgbClr val="000000"/>
                </a:solidFill>
                <a:effectLst/>
                <a:latin typeface="Calibri" panose="020F0502020204030204" pitchFamily="34" charset="0"/>
              </a:rPr>
            </a:br>
            <a:endParaRPr lang="en-US" dirty="0">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C6FDD01-836D-47E3-A713-7EA56130EE60}"/>
              </a:ext>
            </a:extLst>
          </p:cNvPr>
          <p:cNvSpPr>
            <a:spLocks noGrp="1"/>
          </p:cNvSpPr>
          <p:nvPr>
            <p:ph idx="1"/>
          </p:nvPr>
        </p:nvSpPr>
        <p:spPr>
          <a:xfrm>
            <a:off x="5370153" y="1526033"/>
            <a:ext cx="5536397" cy="3935281"/>
          </a:xfrm>
        </p:spPr>
        <p:txBody>
          <a:bodyPr>
            <a:normAutofit/>
          </a:bodyPr>
          <a:lstStyle/>
          <a:p>
            <a:pPr marL="0" indent="0" algn="l" rtl="0" fontAlgn="base">
              <a:buNone/>
            </a:pPr>
            <a:r>
              <a:rPr lang="en-US" sz="1800" b="0" i="0" dirty="0">
                <a:solidFill>
                  <a:srgbClr val="000000"/>
                </a:solidFill>
                <a:effectLst/>
                <a:latin typeface="Calibri" panose="020F0502020204030204" pitchFamily="34" charset="0"/>
              </a:rPr>
              <a:t>Many families with a loved one who has a disability have created a “special needs trust” to help manage the financial needs of their loved one.  The issue of housing is often part of the planning through a special needs trust.  Some families would prefer that the loved one continue to live in the family home, while others wish to plan for their loved one to have a different home.  In addition, families are likely to consider the options of their loved one renting vs owning a home.   </a:t>
            </a:r>
            <a:endParaRPr lang="en-US" b="0" i="0" dirty="0">
              <a:solidFill>
                <a:srgbClr val="000000"/>
              </a:solidFill>
              <a:effectLst/>
              <a:latin typeface="Calibri" panose="020F0502020204030204" pitchFamily="34" charset="0"/>
            </a:endParaRPr>
          </a:p>
          <a:p>
            <a:pPr marL="0" indent="0" algn="l" rtl="0" fontAlgn="base">
              <a:buNone/>
            </a:pPr>
            <a:r>
              <a:rPr lang="en-US" sz="1800" b="0" i="0" dirty="0">
                <a:solidFill>
                  <a:srgbClr val="000000"/>
                </a:solidFill>
                <a:effectLst/>
                <a:latin typeface="Calibri" panose="020F0502020204030204" pitchFamily="34" charset="0"/>
              </a:rPr>
              <a:t>The Arc US has prepared information to assist families with these considerations.  Go to the website below to learn more: </a:t>
            </a:r>
            <a:r>
              <a:rPr lang="en-US" sz="1800" b="0" i="0" u="sng" strike="noStrike" dirty="0">
                <a:solidFill>
                  <a:srgbClr val="0563C1"/>
                </a:solidFill>
                <a:effectLst/>
                <a:latin typeface="Calibri" panose="020F0502020204030204" pitchFamily="34" charset="0"/>
                <a:hlinkClick r:id="rId2"/>
              </a:rPr>
              <a:t>https://thearc.org/owning-home-special-needs-trust/</a:t>
            </a:r>
            <a:r>
              <a:rPr lang="en-US" sz="1800" b="0" i="0" dirty="0">
                <a:solidFill>
                  <a:srgbClr val="000000"/>
                </a:solidFill>
                <a:effectLst/>
                <a:latin typeface="Calibri" panose="020F0502020204030204" pitchFamily="34" charset="0"/>
              </a:rPr>
              <a:t> </a:t>
            </a:r>
            <a:endParaRPr lang="en-US" b="0" i="0" dirty="0">
              <a:solidFill>
                <a:srgbClr val="000000"/>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1389704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F66551-EB51-4D0B-B203-F59F7664FFF2}"/>
              </a:ext>
            </a:extLst>
          </p:cNvPr>
          <p:cNvSpPr>
            <a:spLocks noGrp="1"/>
          </p:cNvSpPr>
          <p:nvPr>
            <p:ph type="title"/>
          </p:nvPr>
        </p:nvSpPr>
        <p:spPr>
          <a:xfrm>
            <a:off x="1171074" y="1396686"/>
            <a:ext cx="3240506" cy="4064628"/>
          </a:xfrm>
        </p:spPr>
        <p:txBody>
          <a:bodyPr>
            <a:normAutofit/>
          </a:bodyPr>
          <a:lstStyle/>
          <a:p>
            <a:r>
              <a:rPr lang="en-US">
                <a:solidFill>
                  <a:srgbClr val="FFFFFF"/>
                </a:solidFill>
              </a:rPr>
              <a:t>ABLE Accounts </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AB7FE91-C2C0-467E-B333-8E229118CB28}"/>
              </a:ext>
            </a:extLst>
          </p:cNvPr>
          <p:cNvSpPr>
            <a:spLocks noGrp="1"/>
          </p:cNvSpPr>
          <p:nvPr>
            <p:ph idx="1"/>
          </p:nvPr>
        </p:nvSpPr>
        <p:spPr>
          <a:xfrm>
            <a:off x="5370153" y="1526033"/>
            <a:ext cx="5536397" cy="3935281"/>
          </a:xfrm>
        </p:spPr>
        <p:txBody>
          <a:bodyPr>
            <a:normAutofit/>
          </a:bodyPr>
          <a:lstStyle/>
          <a:p>
            <a:pPr marL="0" indent="0">
              <a:buNone/>
            </a:pPr>
            <a:r>
              <a:rPr lang="en-US" sz="2000" b="0" i="0" dirty="0">
                <a:solidFill>
                  <a:srgbClr val="231F20"/>
                </a:solidFill>
                <a:effectLst/>
              </a:rPr>
              <a:t>Help individuals with disabilities save money and pay for qualified disability-related expenses without jeopardizing state or federal means-tested benefits such as SSI or Medicaid.</a:t>
            </a:r>
            <a:endParaRPr lang="en-US" sz="2000" dirty="0">
              <a:solidFill>
                <a:srgbClr val="231F20"/>
              </a:solidFill>
            </a:endParaRPr>
          </a:p>
          <a:p>
            <a:pPr marL="0" indent="0">
              <a:buNone/>
            </a:pPr>
            <a:r>
              <a:rPr lang="en-US" sz="2000" b="0" i="0" dirty="0">
                <a:solidFill>
                  <a:srgbClr val="231F20"/>
                </a:solidFill>
                <a:effectLst/>
              </a:rPr>
              <a:t>Can contribute up to $15,000 per year (</a:t>
            </a:r>
            <a:r>
              <a:rPr lang="en-US" sz="2000" b="0" i="0" u="none" strike="noStrike" dirty="0">
                <a:solidFill>
                  <a:srgbClr val="243B7A"/>
                </a:solidFill>
                <a:effectLst/>
                <a:hlinkClick r:id="rId2"/>
              </a:rPr>
              <a:t>or more if the beneficiary is working</a:t>
            </a:r>
            <a:r>
              <a:rPr lang="en-US" sz="2000" b="0" i="0" dirty="0">
                <a:solidFill>
                  <a:srgbClr val="231F20"/>
                </a:solidFill>
                <a:effectLst/>
              </a:rPr>
              <a:t>) for a wide range of qualified disability expenses.</a:t>
            </a:r>
            <a:endParaRPr lang="en-US" sz="2000" dirty="0"/>
          </a:p>
          <a:p>
            <a:pPr marL="0" indent="0">
              <a:buNone/>
            </a:pPr>
            <a:r>
              <a:rPr lang="en-US" sz="2000" b="0" i="0" dirty="0">
                <a:effectLst/>
              </a:rPr>
              <a:t>ABLE account funds can be used to pay for your housing costs, including rent, mortgage, property taxes, utilities (gas, electric, water sewer), condo fees, home maintenance, etc. </a:t>
            </a:r>
          </a:p>
        </p:txBody>
      </p:sp>
    </p:spTree>
    <p:extLst>
      <p:ext uri="{BB962C8B-B14F-4D97-AF65-F5344CB8AC3E}">
        <p14:creationId xmlns:p14="http://schemas.microsoft.com/office/powerpoint/2010/main" val="3802904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B7B7AC59-2E59-4194-B23D-0658F7CC3353}"/>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sz="6000" kern="1200" dirty="0">
                <a:solidFill>
                  <a:schemeClr val="tx1"/>
                </a:solidFill>
                <a:latin typeface="+mj-lt"/>
                <a:ea typeface="+mj-ea"/>
                <a:cs typeface="+mj-cs"/>
              </a:rPr>
              <a:t>Renting a Home </a:t>
            </a:r>
          </a:p>
        </p:txBody>
      </p:sp>
      <p:sp>
        <p:nvSpPr>
          <p:cNvPr id="15" name="Arc 14">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372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D22767-3AAA-4533-9D21-5EB7C38AC90F}"/>
              </a:ext>
            </a:extLst>
          </p:cNvPr>
          <p:cNvSpPr>
            <a:spLocks noGrp="1"/>
          </p:cNvSpPr>
          <p:nvPr>
            <p:ph type="title"/>
          </p:nvPr>
        </p:nvSpPr>
        <p:spPr>
          <a:xfrm>
            <a:off x="956826" y="1112969"/>
            <a:ext cx="3937298" cy="4166010"/>
          </a:xfrm>
        </p:spPr>
        <p:txBody>
          <a:bodyPr>
            <a:normAutofit/>
          </a:bodyPr>
          <a:lstStyle/>
          <a:p>
            <a:r>
              <a:rPr lang="en-US" dirty="0">
                <a:solidFill>
                  <a:srgbClr val="FFFFFF"/>
                </a:solidFill>
              </a:rPr>
              <a:t>Tenant Based Voucher – </a:t>
            </a:r>
            <a:br>
              <a:rPr lang="en-US" dirty="0">
                <a:solidFill>
                  <a:srgbClr val="FFFFFF"/>
                </a:solidFill>
              </a:rPr>
            </a:br>
            <a:r>
              <a:rPr lang="en-US" dirty="0">
                <a:solidFill>
                  <a:srgbClr val="FFFFFF"/>
                </a:solidFill>
              </a:rPr>
              <a:t>Housing Choice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39A03E3-A0E5-4C58-81F6-7FD26F1145DF}"/>
              </a:ext>
            </a:extLst>
          </p:cNvPr>
          <p:cNvSpPr>
            <a:spLocks noGrp="1"/>
          </p:cNvSpPr>
          <p:nvPr>
            <p:ph idx="1"/>
          </p:nvPr>
        </p:nvSpPr>
        <p:spPr>
          <a:xfrm>
            <a:off x="6096000" y="820880"/>
            <a:ext cx="5257799" cy="4889350"/>
          </a:xfrm>
        </p:spPr>
        <p:txBody>
          <a:bodyPr anchor="t">
            <a:normAutofit/>
          </a:bodyPr>
          <a:lstStyle/>
          <a:p>
            <a:pPr algn="l" rtl="0" fontAlgn="base">
              <a:buFontTx/>
              <a:buChar char="-"/>
            </a:pPr>
            <a:r>
              <a:rPr lang="en-US" sz="1800" b="0" i="0" dirty="0">
                <a:solidFill>
                  <a:srgbClr val="000000"/>
                </a:solidFill>
                <a:effectLst/>
                <a:latin typeface="Calibri" panose="020F0502020204030204" pitchFamily="34" charset="0"/>
              </a:rPr>
              <a:t>Based on income – Tenant pays 30% of household income towards rent</a:t>
            </a:r>
            <a:r>
              <a:rPr lang="en-US" sz="1800" dirty="0">
                <a:solidFill>
                  <a:srgbClr val="000000"/>
                </a:solidFill>
                <a:latin typeface="Calibri" panose="020F0502020204030204" pitchFamily="34" charset="0"/>
              </a:rPr>
              <a:t> and utilities.</a:t>
            </a:r>
          </a:p>
          <a:p>
            <a:pPr algn="l" rtl="0" fontAlgn="base">
              <a:buFontTx/>
              <a:buChar char="-"/>
            </a:pPr>
            <a:r>
              <a:rPr lang="en-US" sz="1800" b="0" i="0" dirty="0">
                <a:solidFill>
                  <a:srgbClr val="000000"/>
                </a:solidFill>
                <a:effectLst/>
                <a:latin typeface="Calibri" panose="020F0502020204030204" pitchFamily="34" charset="0"/>
              </a:rPr>
              <a:t>Apply through Public Housing Authority. </a:t>
            </a:r>
          </a:p>
          <a:p>
            <a:pPr algn="l" rtl="0" fontAlgn="base">
              <a:buFontTx/>
              <a:buChar char="-"/>
            </a:pPr>
            <a:r>
              <a:rPr lang="en-US" sz="1800" dirty="0">
                <a:solidFill>
                  <a:srgbClr val="000000"/>
                </a:solidFill>
                <a:latin typeface="Calibri" panose="020F0502020204030204" pitchFamily="34" charset="0"/>
              </a:rPr>
              <a:t>Can apply for any apartment in the jurisdiction within payment standards. </a:t>
            </a:r>
          </a:p>
          <a:p>
            <a:pPr algn="l" rtl="0" fontAlgn="base">
              <a:buFontTx/>
              <a:buChar char="-"/>
            </a:pPr>
            <a:r>
              <a:rPr lang="en-US" sz="1800" dirty="0">
                <a:solidFill>
                  <a:srgbClr val="000000"/>
                </a:solidFill>
                <a:latin typeface="Calibri" panose="020F0502020204030204" pitchFamily="34" charset="0"/>
              </a:rPr>
              <a:t>Generally it is one bedroom per individual. Reasonable accommodations can be requested for additional room for medical equipment or live-in aide is needed.</a:t>
            </a:r>
          </a:p>
          <a:p>
            <a:pPr algn="l" rtl="0" fontAlgn="base">
              <a:buFontTx/>
              <a:buChar char="-"/>
            </a:pPr>
            <a:r>
              <a:rPr lang="en-US" sz="1800" b="0" i="0" dirty="0">
                <a:solidFill>
                  <a:srgbClr val="000000"/>
                </a:solidFill>
                <a:effectLst/>
                <a:latin typeface="Calibri" panose="020F0502020204030204" pitchFamily="34" charset="0"/>
              </a:rPr>
              <a:t>Voucher follows tenant if they choose to move. </a:t>
            </a:r>
          </a:p>
          <a:p>
            <a:pPr marL="0" indent="0" algn="l" rtl="0" fontAlgn="base">
              <a:buNone/>
            </a:pPr>
            <a:endParaRPr lang="en-US" sz="1800" dirty="0">
              <a:solidFill>
                <a:srgbClr val="000000"/>
              </a:solidFill>
              <a:latin typeface="Calibri" panose="020F0502020204030204" pitchFamily="34" charset="0"/>
            </a:endParaRPr>
          </a:p>
          <a:p>
            <a:pPr marL="0" indent="0">
              <a:buNone/>
            </a:pPr>
            <a:endParaRPr lang="en-US"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476518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CC4BA0-1298-4DBD-86F1-B51D8C9D3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F0895D-E017-1C44-8F62-431580A5D5B6}"/>
              </a:ext>
            </a:extLst>
          </p:cNvPr>
          <p:cNvSpPr>
            <a:spLocks noGrp="1"/>
          </p:cNvSpPr>
          <p:nvPr>
            <p:ph type="title"/>
          </p:nvPr>
        </p:nvSpPr>
        <p:spPr>
          <a:xfrm>
            <a:off x="1136398" y="365760"/>
            <a:ext cx="5427525" cy="975584"/>
          </a:xfrm>
        </p:spPr>
        <p:txBody>
          <a:bodyPr anchor="b">
            <a:normAutofit/>
          </a:bodyPr>
          <a:lstStyle/>
          <a:p>
            <a:r>
              <a:rPr lang="en-US" sz="4000" dirty="0"/>
              <a:t>MIH Mission and Goals</a:t>
            </a:r>
          </a:p>
        </p:txBody>
      </p:sp>
      <p:sp>
        <p:nvSpPr>
          <p:cNvPr id="3" name="Content Placeholder 2">
            <a:extLst>
              <a:ext uri="{FF2B5EF4-FFF2-40B4-BE49-F238E27FC236}">
                <a16:creationId xmlns:a16="http://schemas.microsoft.com/office/drawing/2014/main" id="{015AA0D7-759F-3B4A-8438-A2783FFB98C9}"/>
              </a:ext>
            </a:extLst>
          </p:cNvPr>
          <p:cNvSpPr>
            <a:spLocks noGrp="1"/>
          </p:cNvSpPr>
          <p:nvPr>
            <p:ph idx="1"/>
          </p:nvPr>
        </p:nvSpPr>
        <p:spPr>
          <a:xfrm>
            <a:off x="451103" y="1707102"/>
            <a:ext cx="6596409" cy="4443447"/>
          </a:xfrm>
        </p:spPr>
        <p:txBody>
          <a:bodyPr anchor="t">
            <a:normAutofit lnSpcReduction="10000"/>
          </a:bodyPr>
          <a:lstStyle/>
          <a:p>
            <a:r>
              <a:rPr lang="en-US" sz="1800" dirty="0"/>
              <a:t>Mission</a:t>
            </a:r>
          </a:p>
          <a:p>
            <a:pPr marL="457200" lvl="1" indent="0">
              <a:buNone/>
            </a:pPr>
            <a:r>
              <a:rPr lang="en-US" sz="1800" dirty="0"/>
              <a:t>“</a:t>
            </a:r>
            <a:r>
              <a:rPr lang="en-US" sz="1800" i="1" dirty="0"/>
              <a:t>Maryland Inclusive Housing Corporation’s mission is to help people with Intellectual and Developmental Disabilities (IDD) successfully access and maintain inclusive, affordable, and accessible housing of their choice by creating opportunities, identifying resources, connecting people, and providing services</a:t>
            </a:r>
            <a:r>
              <a:rPr lang="en-US" sz="1800" dirty="0"/>
              <a:t>.”</a:t>
            </a:r>
          </a:p>
          <a:p>
            <a:pPr marL="457200" lvl="1" indent="0">
              <a:buNone/>
            </a:pPr>
            <a:endParaRPr lang="en-US" sz="1800" dirty="0"/>
          </a:p>
          <a:p>
            <a:r>
              <a:rPr lang="en-US" sz="1800" dirty="0"/>
              <a:t>Goals</a:t>
            </a:r>
          </a:p>
          <a:p>
            <a:pPr marL="914400" lvl="1" indent="-457200" fontAlgn="base">
              <a:buFont typeface="+mj-lt"/>
              <a:buAutoNum type="arabicPeriod"/>
            </a:pPr>
            <a:r>
              <a:rPr lang="en-US" sz="1800" dirty="0"/>
              <a:t>To facilitate the creation of housing committees in regions or counties throughout the state</a:t>
            </a:r>
          </a:p>
          <a:p>
            <a:pPr marL="914400" lvl="1" indent="-457200" fontAlgn="base">
              <a:buFont typeface="+mj-lt"/>
              <a:buAutoNum type="arabicPeriod"/>
            </a:pPr>
            <a:r>
              <a:rPr lang="en-US" sz="1800" dirty="0"/>
              <a:t>To employ Community Living Coordinators who would work as housing case managers for individuals who are receiving DDA services or are on the DDA waiting list</a:t>
            </a:r>
          </a:p>
          <a:p>
            <a:pPr marL="914400" lvl="1" indent="-457200" fontAlgn="base">
              <a:buFont typeface="+mj-lt"/>
              <a:buAutoNum type="arabicPeriod"/>
            </a:pPr>
            <a:r>
              <a:rPr lang="en-US" sz="1800" dirty="0"/>
              <a:t>To be a housing information clearing house for DDA, for individuals with IDD and their families and for CCS workers and service providers</a:t>
            </a:r>
          </a:p>
        </p:txBody>
      </p:sp>
      <p:pic>
        <p:nvPicPr>
          <p:cNvPr id="4" name="Content Placeholder 3">
            <a:extLst>
              <a:ext uri="{FF2B5EF4-FFF2-40B4-BE49-F238E27FC236}">
                <a16:creationId xmlns:a16="http://schemas.microsoft.com/office/drawing/2014/main" id="{70B91A09-FB75-A94A-B4A6-4470B6092E2F}"/>
              </a:ext>
            </a:extLst>
          </p:cNvPr>
          <p:cNvPicPr>
            <a:picLocks noChangeAspect="1"/>
          </p:cNvPicPr>
          <p:nvPr/>
        </p:nvPicPr>
        <p:blipFill rotWithShape="1">
          <a:blip r:embed="rId2"/>
          <a:srcRect l="20130" r="23621" b="2"/>
          <a:stretch/>
        </p:blipFill>
        <p:spPr>
          <a:xfrm>
            <a:off x="7047513" y="975645"/>
            <a:ext cx="4443447" cy="4443447"/>
          </a:xfrm>
          <a:custGeom>
            <a:avLst/>
            <a:gdLst/>
            <a:ahLst/>
            <a:cxnLst/>
            <a:rect l="l" t="t" r="r" b="b"/>
            <a:pathLst>
              <a:path w="4694238" h="4694238">
                <a:moveTo>
                  <a:pt x="2347119" y="0"/>
                </a:moveTo>
                <a:cubicBezTo>
                  <a:pt x="3643397" y="0"/>
                  <a:pt x="4694238" y="1050841"/>
                  <a:pt x="4694238" y="2347119"/>
                </a:cubicBezTo>
                <a:cubicBezTo>
                  <a:pt x="4694238" y="3643397"/>
                  <a:pt x="3643397" y="4694238"/>
                  <a:pt x="2347119" y="4694238"/>
                </a:cubicBezTo>
                <a:cubicBezTo>
                  <a:pt x="1050841" y="4694238"/>
                  <a:pt x="0" y="3643397"/>
                  <a:pt x="0" y="2347119"/>
                </a:cubicBezTo>
                <a:cubicBezTo>
                  <a:pt x="0" y="1050841"/>
                  <a:pt x="1050841" y="0"/>
                  <a:pt x="2347119" y="0"/>
                </a:cubicBezTo>
                <a:close/>
              </a:path>
            </a:pathLst>
          </a:custGeom>
        </p:spPr>
      </p:pic>
      <p:sp>
        <p:nvSpPr>
          <p:cNvPr id="11" name="Rectangle 10">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6102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E675BF-21B6-47D1-B09D-0CC9358F6D78}"/>
              </a:ext>
            </a:extLst>
          </p:cNvPr>
          <p:cNvSpPr>
            <a:spLocks noGrp="1"/>
          </p:cNvSpPr>
          <p:nvPr>
            <p:ph type="title"/>
          </p:nvPr>
        </p:nvSpPr>
        <p:spPr>
          <a:xfrm>
            <a:off x="1389278" y="1233241"/>
            <a:ext cx="3240506" cy="4064628"/>
          </a:xfrm>
        </p:spPr>
        <p:txBody>
          <a:bodyPr>
            <a:normAutofit/>
          </a:bodyPr>
          <a:lstStyle/>
          <a:p>
            <a:r>
              <a:rPr lang="en-US" dirty="0">
                <a:solidFill>
                  <a:srgbClr val="FFFFFF"/>
                </a:solidFill>
              </a:rPr>
              <a:t>Voucher Rent Example </a:t>
            </a:r>
          </a:p>
        </p:txBody>
      </p:sp>
      <p:sp>
        <p:nvSpPr>
          <p:cNvPr id="24"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FE18C2B-BED2-4C8F-8852-A6C922BD7FE5}"/>
              </a:ext>
            </a:extLst>
          </p:cNvPr>
          <p:cNvSpPr>
            <a:spLocks noGrp="1"/>
          </p:cNvSpPr>
          <p:nvPr>
            <p:ph idx="1"/>
          </p:nvPr>
        </p:nvSpPr>
        <p:spPr>
          <a:xfrm>
            <a:off x="6096000" y="820880"/>
            <a:ext cx="5257799" cy="4889350"/>
          </a:xfrm>
        </p:spPr>
        <p:txBody>
          <a:bodyPr anchor="t">
            <a:normAutofit/>
          </a:bodyPr>
          <a:lstStyle/>
          <a:p>
            <a:pPr marL="0" indent="0">
              <a:buNone/>
            </a:pPr>
            <a:r>
              <a:rPr lang="en-US" b="0" i="0" dirty="0">
                <a:effectLst/>
                <a:latin typeface="Calibri" panose="020F0502020204030204" pitchFamily="34" charset="0"/>
              </a:rPr>
              <a:t>For example, a person receiving SSI of $783 a month and who lives alone will need to pay approximately $235 for rent and utilities each month. If the same person lives with a roommate who also receives $783 in SSI a month, the household income is now $1,566 and you and your roommate will need to pay $470 for rent and utilities. </a:t>
            </a:r>
          </a:p>
          <a:p>
            <a:endParaRPr lang="en-US" dirty="0"/>
          </a:p>
        </p:txBody>
      </p:sp>
      <p:sp>
        <p:nvSpPr>
          <p:cNvPr id="27"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235227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FE63E-980E-4751-9516-209BB295E4D4}"/>
              </a:ext>
            </a:extLst>
          </p:cNvPr>
          <p:cNvSpPr>
            <a:spLocks noGrp="1"/>
          </p:cNvSpPr>
          <p:nvPr>
            <p:ph type="title"/>
          </p:nvPr>
        </p:nvSpPr>
        <p:spPr>
          <a:xfrm>
            <a:off x="1171074" y="1396686"/>
            <a:ext cx="3240506" cy="4064628"/>
          </a:xfrm>
        </p:spPr>
        <p:txBody>
          <a:bodyPr>
            <a:normAutofit/>
          </a:bodyPr>
          <a:lstStyle/>
          <a:p>
            <a:r>
              <a:rPr lang="en-US" b="0" i="0" dirty="0">
                <a:solidFill>
                  <a:srgbClr val="FFFFFF"/>
                </a:solidFill>
                <a:effectLst/>
                <a:latin typeface="Calibri" panose="020F0502020204030204" pitchFamily="34" charset="0"/>
              </a:rPr>
              <a:t>Project</a:t>
            </a:r>
            <a:br>
              <a:rPr lang="en-US" b="0" i="0" dirty="0">
                <a:solidFill>
                  <a:srgbClr val="FFFFFF"/>
                </a:solidFill>
                <a:effectLst/>
                <a:latin typeface="Calibri" panose="020F0502020204030204" pitchFamily="34" charset="0"/>
              </a:rPr>
            </a:br>
            <a:r>
              <a:rPr lang="en-US" b="0" i="0" dirty="0">
                <a:solidFill>
                  <a:srgbClr val="FFFFFF"/>
                </a:solidFill>
                <a:effectLst/>
                <a:latin typeface="Calibri" panose="020F0502020204030204" pitchFamily="34" charset="0"/>
              </a:rPr>
              <a:t>Based</a:t>
            </a:r>
            <a:br>
              <a:rPr lang="en-US" b="0" i="0" dirty="0">
                <a:solidFill>
                  <a:srgbClr val="FFFFFF"/>
                </a:solidFill>
                <a:effectLst/>
                <a:latin typeface="Calibri" panose="020F0502020204030204" pitchFamily="34" charset="0"/>
              </a:rPr>
            </a:br>
            <a:r>
              <a:rPr lang="en-US" b="0" i="0" dirty="0">
                <a:solidFill>
                  <a:srgbClr val="FFFFFF"/>
                </a:solidFill>
                <a:effectLst/>
                <a:latin typeface="Calibri" panose="020F0502020204030204" pitchFamily="34" charset="0"/>
              </a:rPr>
              <a:t>Voucher Programs </a:t>
            </a:r>
            <a:endParaRPr lang="en-US" dirty="0">
              <a:solidFill>
                <a:srgbClr val="FFFFFF"/>
              </a:solidFill>
            </a:endParaRPr>
          </a:p>
        </p:txBody>
      </p:sp>
      <p:sp>
        <p:nvSpPr>
          <p:cNvPr id="17"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79C0B7A-3FC9-48B0-A71D-3B577ABE3231}"/>
              </a:ext>
            </a:extLst>
          </p:cNvPr>
          <p:cNvSpPr>
            <a:spLocks noGrp="1"/>
          </p:cNvSpPr>
          <p:nvPr>
            <p:ph idx="1"/>
          </p:nvPr>
        </p:nvSpPr>
        <p:spPr>
          <a:xfrm>
            <a:off x="5370153" y="1526033"/>
            <a:ext cx="5536397" cy="3935281"/>
          </a:xfrm>
        </p:spPr>
        <p:txBody>
          <a:bodyPr>
            <a:normAutofit/>
          </a:bodyPr>
          <a:lstStyle/>
          <a:p>
            <a:pPr marL="0" indent="0" rtl="0" fontAlgn="base">
              <a:buNone/>
            </a:pPr>
            <a:r>
              <a:rPr lang="en-US" b="0" i="0" dirty="0">
                <a:effectLst/>
                <a:latin typeface="Calibri" panose="020F0502020204030204" pitchFamily="34" charset="0"/>
              </a:rPr>
              <a:t>Based on income – Tenant pays 30% of household income towards rent. </a:t>
            </a:r>
          </a:p>
          <a:p>
            <a:pPr marL="0" indent="0" rtl="0" fontAlgn="base">
              <a:buNone/>
            </a:pPr>
            <a:r>
              <a:rPr lang="en-US" b="0" i="0" dirty="0">
                <a:effectLst/>
                <a:latin typeface="Calibri" panose="020F0502020204030204" pitchFamily="34" charset="0"/>
              </a:rPr>
              <a:t>The </a:t>
            </a:r>
            <a:r>
              <a:rPr lang="en-US" dirty="0">
                <a:latin typeface="Calibri" panose="020F0502020204030204" pitchFamily="34" charset="0"/>
              </a:rPr>
              <a:t>s</a:t>
            </a:r>
            <a:r>
              <a:rPr lang="en-US" b="0" i="0" dirty="0">
                <a:effectLst/>
                <a:latin typeface="Calibri" panose="020F0502020204030204" pitchFamily="34" charset="0"/>
              </a:rPr>
              <a:t>ubsidy is tied to the apartment. If they decide to move to a different apartment community, they cannot take the rent subsidy with them.  </a:t>
            </a:r>
          </a:p>
          <a:p>
            <a:pPr marL="0" indent="0" rtl="0" fontAlgn="base">
              <a:buNone/>
            </a:pPr>
            <a:endParaRPr lang="en-US" b="0" i="0" dirty="0">
              <a:effectLst/>
              <a:latin typeface="Calibri" panose="020F0502020204030204" pitchFamily="34" charset="0"/>
            </a:endParaRPr>
          </a:p>
          <a:p>
            <a:pPr marL="0" indent="0" rtl="0" fontAlgn="base">
              <a:buNone/>
            </a:pPr>
            <a:endParaRPr lang="en-US" dirty="0">
              <a:latin typeface="Calibri" panose="020F0502020204030204" pitchFamily="34" charset="0"/>
            </a:endParaRPr>
          </a:p>
        </p:txBody>
      </p:sp>
    </p:spTree>
    <p:extLst>
      <p:ext uri="{BB962C8B-B14F-4D97-AF65-F5344CB8AC3E}">
        <p14:creationId xmlns:p14="http://schemas.microsoft.com/office/powerpoint/2010/main" val="2583474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C2A4D9-18B0-46C3-80B7-2D051CA3A375}"/>
              </a:ext>
            </a:extLst>
          </p:cNvPr>
          <p:cNvSpPr>
            <a:spLocks noGrp="1"/>
          </p:cNvSpPr>
          <p:nvPr>
            <p:ph type="title"/>
          </p:nvPr>
        </p:nvSpPr>
        <p:spPr>
          <a:xfrm>
            <a:off x="686834" y="1153572"/>
            <a:ext cx="3200400" cy="4461163"/>
          </a:xfrm>
        </p:spPr>
        <p:txBody>
          <a:bodyPr>
            <a:normAutofit/>
          </a:bodyPr>
          <a:lstStyle/>
          <a:p>
            <a:r>
              <a:rPr lang="en-US" sz="3100">
                <a:solidFill>
                  <a:srgbClr val="FFFFFF"/>
                </a:solidFill>
                <a:latin typeface="Calibri" panose="020F0502020204030204" pitchFamily="34" charset="0"/>
              </a:rPr>
              <a:t>S</a:t>
            </a:r>
            <a:r>
              <a:rPr lang="en-US" sz="3100" b="0" i="0">
                <a:solidFill>
                  <a:srgbClr val="FFFFFF"/>
                </a:solidFill>
                <a:effectLst/>
                <a:latin typeface="Calibri" panose="020F0502020204030204" pitchFamily="34" charset="0"/>
              </a:rPr>
              <a:t>ection 811 Project Rental Assistance Program</a:t>
            </a:r>
            <a:endParaRPr lang="en-US" sz="3100">
              <a:solidFill>
                <a:srgbClr val="FFFFFF"/>
              </a:solidFill>
            </a:endParaRPr>
          </a:p>
        </p:txBody>
      </p:sp>
      <p:sp>
        <p:nvSpPr>
          <p:cNvPr id="18"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296F49F-8683-46B0-A56A-2119FC2EBAD0}"/>
              </a:ext>
            </a:extLst>
          </p:cNvPr>
          <p:cNvSpPr>
            <a:spLocks noGrp="1"/>
          </p:cNvSpPr>
          <p:nvPr>
            <p:ph idx="1"/>
          </p:nvPr>
        </p:nvSpPr>
        <p:spPr>
          <a:xfrm>
            <a:off x="4447308" y="591344"/>
            <a:ext cx="6906491" cy="5585619"/>
          </a:xfrm>
        </p:spPr>
        <p:txBody>
          <a:bodyPr anchor="ctr">
            <a:normAutofit fontScale="62500" lnSpcReduction="20000"/>
          </a:bodyPr>
          <a:lstStyle/>
          <a:p>
            <a:pPr marL="0" indent="0" algn="l" rtl="0" fontAlgn="base">
              <a:buNone/>
            </a:pPr>
            <a:r>
              <a:rPr lang="en-US" sz="1800" dirty="0">
                <a:solidFill>
                  <a:srgbClr val="333333"/>
                </a:solidFill>
                <a:latin typeface="Calibri" panose="020F0502020204030204" pitchFamily="34" charset="0"/>
                <a:ea typeface="ＭＳ 明朝" panose="02020609040205080304" pitchFamily="49" charset="-128"/>
              </a:rPr>
              <a:t>Who is eligible? </a:t>
            </a:r>
          </a:p>
          <a:p>
            <a:pPr marL="0" indent="0" algn="l" rtl="0" fontAlgn="base">
              <a:buNone/>
            </a:pPr>
            <a:r>
              <a:rPr lang="en-US" sz="1800" b="0" i="0" dirty="0">
                <a:solidFill>
                  <a:srgbClr val="333333"/>
                </a:solidFill>
                <a:effectLst/>
                <a:latin typeface="Calibri" panose="020F0502020204030204" pitchFamily="34" charset="0"/>
                <a:ea typeface="ＭＳ 明朝" panose="02020609040205080304" pitchFamily="49" charset="-128"/>
              </a:rPr>
              <a:t>People with disabilities who are: </a:t>
            </a:r>
            <a:endParaRPr lang="en-US" sz="1800" b="0" i="0" dirty="0">
              <a:solidFill>
                <a:srgbClr val="000000"/>
              </a:solidFill>
              <a:effectLst/>
              <a:latin typeface="ＭＳ 明朝" panose="02020609040205080304" pitchFamily="49" charset="-128"/>
              <a:ea typeface="ＭＳ 明朝" panose="02020609040205080304" pitchFamily="49" charset="-128"/>
            </a:endParaRPr>
          </a:p>
          <a:p>
            <a:pPr fontAlgn="base"/>
            <a:r>
              <a:rPr lang="en-US" sz="1800" b="0" i="0" dirty="0">
                <a:solidFill>
                  <a:srgbClr val="333333"/>
                </a:solidFill>
                <a:effectLst/>
                <a:latin typeface="Calibri" panose="020F0502020204030204" pitchFamily="34" charset="0"/>
                <a:ea typeface="ＭＳ 明朝" panose="02020609040205080304" pitchFamily="49" charset="-128"/>
              </a:rPr>
              <a:t>Age 18 to under age 62 at the time of leasing </a:t>
            </a:r>
            <a:endParaRPr lang="en-US" sz="1800" b="0" i="0" dirty="0">
              <a:solidFill>
                <a:srgbClr val="000000"/>
              </a:solidFill>
              <a:effectLst/>
              <a:latin typeface="ＭＳ 明朝" panose="02020609040205080304" pitchFamily="49" charset="-128"/>
              <a:ea typeface="ＭＳ 明朝" panose="02020609040205080304" pitchFamily="49" charset="-128"/>
            </a:endParaRPr>
          </a:p>
          <a:p>
            <a:pPr fontAlgn="base"/>
            <a:r>
              <a:rPr lang="en-US" sz="1800" b="0" i="0" dirty="0">
                <a:solidFill>
                  <a:srgbClr val="333333"/>
                </a:solidFill>
                <a:effectLst/>
                <a:latin typeface="Calibri" panose="020F0502020204030204" pitchFamily="34" charset="0"/>
                <a:ea typeface="ＭＳ 明朝" panose="02020609040205080304" pitchFamily="49" charset="-128"/>
              </a:rPr>
              <a:t>Medicaid recipients </a:t>
            </a:r>
            <a:endParaRPr lang="en-US" sz="1800" b="0" i="0" dirty="0">
              <a:solidFill>
                <a:srgbClr val="000000"/>
              </a:solidFill>
              <a:effectLst/>
              <a:latin typeface="ＭＳ 明朝" panose="02020609040205080304" pitchFamily="49" charset="-128"/>
              <a:ea typeface="ＭＳ 明朝" panose="02020609040205080304" pitchFamily="49" charset="-128"/>
            </a:endParaRPr>
          </a:p>
          <a:p>
            <a:pPr fontAlgn="base"/>
            <a:r>
              <a:rPr lang="en-US" sz="1800" b="0" i="0" dirty="0">
                <a:solidFill>
                  <a:srgbClr val="333333"/>
                </a:solidFill>
                <a:effectLst/>
                <a:latin typeface="Calibri" panose="020F0502020204030204" pitchFamily="34" charset="0"/>
                <a:ea typeface="ＭＳ 明朝" panose="02020609040205080304" pitchFamily="49" charset="-128"/>
              </a:rPr>
              <a:t>Extremely low income – at or below 30% AMI (Area Median Income)</a:t>
            </a:r>
            <a:endParaRPr lang="en-US" sz="1800" b="0" i="0" dirty="0">
              <a:solidFill>
                <a:srgbClr val="000000"/>
              </a:solidFill>
              <a:effectLst/>
              <a:latin typeface="ＭＳ 明朝" panose="02020609040205080304" pitchFamily="49" charset="-128"/>
              <a:ea typeface="ＭＳ 明朝" panose="02020609040205080304" pitchFamily="49" charset="-128"/>
            </a:endParaRPr>
          </a:p>
          <a:p>
            <a:pPr fontAlgn="base"/>
            <a:r>
              <a:rPr lang="en-US" sz="1800" b="0" i="0" dirty="0">
                <a:solidFill>
                  <a:srgbClr val="333333"/>
                </a:solidFill>
                <a:effectLst/>
                <a:latin typeface="Calibri" panose="020F0502020204030204" pitchFamily="34" charset="0"/>
                <a:ea typeface="ＭＳ 明朝" panose="02020609040205080304" pitchFamily="49" charset="-128"/>
              </a:rPr>
              <a:t>Eligible for long term supports and services in Maryland </a:t>
            </a:r>
            <a:endParaRPr lang="en-US" sz="1800" b="0" i="0" dirty="0">
              <a:solidFill>
                <a:srgbClr val="000000"/>
              </a:solidFill>
              <a:effectLst/>
              <a:latin typeface="Calibri" panose="020F0502020204030204" pitchFamily="34" charset="0"/>
              <a:ea typeface="ＭＳ 明朝" panose="02020609040205080304" pitchFamily="49" charset="-128"/>
            </a:endParaRPr>
          </a:p>
          <a:p>
            <a:pPr fontAlgn="base"/>
            <a:r>
              <a:rPr lang="en-US" sz="1800" b="0" i="0" dirty="0">
                <a:solidFill>
                  <a:srgbClr val="333333"/>
                </a:solidFill>
                <a:effectLst/>
                <a:latin typeface="Calibri" panose="020F0502020204030204" pitchFamily="34" charset="0"/>
                <a:ea typeface="ＭＳ 明朝" panose="02020609040205080304" pitchFamily="49" charset="-128"/>
              </a:rPr>
              <a:t>Do not have a criminal background that includes a lifetime sex offense registry requirement </a:t>
            </a:r>
            <a:endParaRPr lang="en-US" sz="1800" b="0" i="0" dirty="0">
              <a:solidFill>
                <a:srgbClr val="000000"/>
              </a:solidFill>
              <a:effectLst/>
              <a:latin typeface="ＭＳ 明朝" panose="02020609040205080304" pitchFamily="49" charset="-128"/>
              <a:ea typeface="ＭＳ 明朝" panose="02020609040205080304" pitchFamily="49" charset="-128"/>
            </a:endParaRPr>
          </a:p>
          <a:p>
            <a:pPr fontAlgn="base"/>
            <a:r>
              <a:rPr lang="en-US" sz="1800" b="0" i="0" dirty="0">
                <a:solidFill>
                  <a:srgbClr val="333333"/>
                </a:solidFill>
                <a:effectLst/>
                <a:latin typeface="Calibri" panose="020F0502020204030204" pitchFamily="34" charset="0"/>
                <a:ea typeface="ＭＳ 明朝" panose="02020609040205080304" pitchFamily="49" charset="-128"/>
              </a:rPr>
              <a:t>Do not have a criminal background that includes conviction of the production of methamphetamines in Federally-assisted property </a:t>
            </a:r>
            <a:endParaRPr lang="en-US" sz="1800" b="0" i="0" dirty="0">
              <a:solidFill>
                <a:srgbClr val="000000"/>
              </a:solidFill>
              <a:effectLst/>
              <a:latin typeface="Calibri" panose="020F0502020204030204" pitchFamily="34" charset="0"/>
              <a:ea typeface="ＭＳ 明朝" panose="02020609040205080304" pitchFamily="49" charset="-128"/>
            </a:endParaRPr>
          </a:p>
          <a:p>
            <a:pPr marL="0" indent="0" algn="l" rtl="0" fontAlgn="base">
              <a:buNone/>
            </a:pPr>
            <a:endParaRPr lang="en-US" sz="1800" b="0" i="0" dirty="0">
              <a:solidFill>
                <a:srgbClr val="000000"/>
              </a:solidFill>
              <a:effectLst/>
              <a:latin typeface="Calibri" panose="020F0502020204030204" pitchFamily="34" charset="0"/>
              <a:ea typeface="ＭＳ 明朝" panose="02020609040205080304" pitchFamily="49" charset="-128"/>
            </a:endParaRPr>
          </a:p>
          <a:p>
            <a:pPr marL="0" indent="0" algn="l" rtl="0" fontAlgn="base">
              <a:buNone/>
            </a:pPr>
            <a:r>
              <a:rPr lang="en-US" sz="1800" b="0" i="0" dirty="0">
                <a:solidFill>
                  <a:srgbClr val="000000"/>
                </a:solidFill>
                <a:effectLst/>
                <a:latin typeface="Calibri" panose="020F0502020204030204" pitchFamily="34" charset="0"/>
                <a:ea typeface="ＭＳ 明朝" panose="02020609040205080304" pitchFamily="49" charset="-128"/>
              </a:rPr>
              <a:t>How are Applicants Prioritized?</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ea typeface="ＭＳ 明朝" panose="02020609040205080304" pitchFamily="49" charset="-128"/>
              </a:rPr>
              <a:t>People transitioning from an institution to the community </a:t>
            </a:r>
            <a:endParaRPr lang="en-US" sz="1800" b="0" i="0" dirty="0">
              <a:solidFill>
                <a:srgbClr val="000000"/>
              </a:solidFill>
              <a:effectLst/>
              <a:latin typeface="ＭＳ 明朝" panose="02020609040205080304" pitchFamily="49" charset="-128"/>
              <a:ea typeface="ＭＳ 明朝" panose="02020609040205080304" pitchFamily="49" charset="-128"/>
            </a:endParaRP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ea typeface="ＭＳ 明朝" panose="02020609040205080304" pitchFamily="49" charset="-128"/>
              </a:rPr>
              <a:t>People at risk of institutionalization due to their housing situation, I.e., homebound, substandard housing conditions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ea typeface="ＭＳ 明朝" panose="02020609040205080304" pitchFamily="49" charset="-128"/>
              </a:rPr>
              <a:t>People moving to independent renting from </a:t>
            </a:r>
            <a:r>
              <a:rPr lang="en-US" sz="1800" dirty="0">
                <a:solidFill>
                  <a:srgbClr val="000000"/>
                </a:solidFill>
                <a:latin typeface="Calibri" panose="020F0502020204030204" pitchFamily="34" charset="0"/>
                <a:ea typeface="ＭＳ 明朝" panose="02020609040205080304" pitchFamily="49" charset="-128"/>
              </a:rPr>
              <a:t>DDA residential services (group </a:t>
            </a:r>
            <a:r>
              <a:rPr lang="en-US" sz="1800" b="0" i="0" dirty="0">
                <a:solidFill>
                  <a:srgbClr val="000000"/>
                </a:solidFill>
                <a:effectLst/>
                <a:latin typeface="Calibri" panose="020F0502020204030204" pitchFamily="34" charset="0"/>
                <a:ea typeface="ＭＳ 明朝" panose="02020609040205080304" pitchFamily="49" charset="-128"/>
              </a:rPr>
              <a:t>home, enhanced supports, shared living); Brain Injury waiver; BHA Residential Rehabilitation Program; or living in an assisted living facility licensed by the MDH Office of Healthcare Qualit</a:t>
            </a:r>
            <a:r>
              <a:rPr lang="en-US" sz="1800" dirty="0">
                <a:solidFill>
                  <a:srgbClr val="000000"/>
                </a:solidFill>
                <a:latin typeface="Calibri" panose="020F0502020204030204" pitchFamily="34" charset="0"/>
                <a:ea typeface="ＭＳ 明朝" panose="02020609040205080304" pitchFamily="49" charset="-128"/>
              </a:rPr>
              <a:t>y. </a:t>
            </a:r>
            <a:endParaRPr lang="en-US" sz="1800" b="0" i="0" dirty="0">
              <a:solidFill>
                <a:srgbClr val="000000"/>
              </a:solidFill>
              <a:effectLst/>
              <a:latin typeface="ＭＳ 明朝" panose="02020609040205080304" pitchFamily="49" charset="-128"/>
              <a:ea typeface="ＭＳ 明朝" panose="02020609040205080304" pitchFamily="49" charset="-128"/>
            </a:endParaRP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ea typeface="ＭＳ 明朝" panose="02020609040205080304" pitchFamily="49" charset="-128"/>
              </a:rPr>
              <a:t>People who are Homeless and Medicaid recipients (as defined by HEARTH Act) in this order:  </a:t>
            </a:r>
            <a:endParaRPr lang="en-US" sz="1800" b="0" i="0" dirty="0">
              <a:solidFill>
                <a:srgbClr val="000000"/>
              </a:solidFill>
              <a:effectLst/>
              <a:latin typeface="ＭＳ 明朝" panose="02020609040205080304" pitchFamily="49" charset="-128"/>
              <a:ea typeface="ＭＳ 明朝" panose="02020609040205080304" pitchFamily="49" charset="-128"/>
            </a:endParaRP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ea typeface="ＭＳ 明朝" panose="02020609040205080304" pitchFamily="49" charset="-128"/>
              </a:rPr>
              <a:t>Actually homeless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ea typeface="ＭＳ 明朝" panose="02020609040205080304" pitchFamily="49" charset="-128"/>
              </a:rPr>
              <a:t>Imminent risk of homelessness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ea typeface="ＭＳ 明朝" panose="02020609040205080304" pitchFamily="49" charset="-128"/>
              </a:rPr>
              <a:t>Homeless under other Federal statutes (i.e. unaccompanied youth/families w/ youth)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ea typeface="ＭＳ 明朝" panose="02020609040205080304" pitchFamily="49" charset="-128"/>
              </a:rPr>
              <a:t>Fleeing domestic violence </a:t>
            </a:r>
          </a:p>
          <a:p>
            <a:pPr marL="0" indent="0" algn="l" rtl="0" fontAlgn="base">
              <a:buNone/>
            </a:pPr>
            <a:endParaRPr lang="en-US" sz="1800" b="0" i="0" dirty="0">
              <a:solidFill>
                <a:srgbClr val="000000"/>
              </a:solidFill>
              <a:effectLst/>
              <a:latin typeface="Calibri" panose="020F0502020204030204" pitchFamily="34" charset="0"/>
              <a:ea typeface="ＭＳ 明朝" panose="02020609040205080304" pitchFamily="49" charset="-128"/>
            </a:endParaRPr>
          </a:p>
          <a:p>
            <a:pPr marL="0" indent="0" algn="l" rtl="0" fontAlgn="base">
              <a:buNone/>
            </a:pPr>
            <a:r>
              <a:rPr lang="en-US" sz="1800" b="0" i="0" dirty="0">
                <a:solidFill>
                  <a:srgbClr val="000000"/>
                </a:solidFill>
                <a:effectLst/>
                <a:latin typeface="Calibri" panose="020F0502020204030204" pitchFamily="34" charset="0"/>
                <a:ea typeface="ＭＳ 明朝" panose="02020609040205080304" pitchFamily="49" charset="-128"/>
              </a:rPr>
              <a:t>How to Apply</a:t>
            </a:r>
            <a:r>
              <a:rPr lang="en-US" sz="1800" b="0" i="0" dirty="0">
                <a:solidFill>
                  <a:srgbClr val="000000"/>
                </a:solidFill>
                <a:effectLst/>
                <a:latin typeface="ＭＳ 明朝" panose="02020609040205080304" pitchFamily="49" charset="-128"/>
                <a:ea typeface="ＭＳ 明朝" panose="02020609040205080304" pitchFamily="49" charset="-128"/>
              </a:rPr>
              <a:t>:</a:t>
            </a:r>
            <a:r>
              <a:rPr lang="en-US" sz="1800" b="1" i="0" dirty="0">
                <a:solidFill>
                  <a:srgbClr val="000000"/>
                </a:solidFill>
                <a:effectLst/>
                <a:latin typeface="ＭＳ 明朝" panose="02020609040205080304" pitchFamily="49" charset="-128"/>
                <a:ea typeface="ＭＳ 明朝" panose="02020609040205080304" pitchFamily="49" charset="-128"/>
              </a:rPr>
              <a:t>  </a:t>
            </a:r>
            <a:r>
              <a:rPr lang="en-US" sz="1800" b="0" i="0" dirty="0">
                <a:solidFill>
                  <a:srgbClr val="333333"/>
                </a:solidFill>
                <a:effectLst/>
                <a:latin typeface="Calibri" panose="020F0502020204030204" pitchFamily="34" charset="0"/>
                <a:ea typeface="ＭＳ 明朝" panose="02020609040205080304" pitchFamily="49" charset="-128"/>
              </a:rPr>
              <a:t>Contact your Housing Support Services provider. Ask your CCS to include a housing goal in your PCP and help you choose a HSS provider. Your HSS provider will complete the pre-screening and application for you. </a:t>
            </a:r>
            <a:endParaRPr lang="en-US" sz="1800" b="0" i="0" dirty="0">
              <a:solidFill>
                <a:srgbClr val="000000"/>
              </a:solidFill>
              <a:effectLst/>
              <a:latin typeface="ＭＳ 明朝" panose="02020609040205080304" pitchFamily="49" charset="-128"/>
              <a:ea typeface="ＭＳ 明朝" panose="02020609040205080304" pitchFamily="49" charset="-128"/>
            </a:endParaRPr>
          </a:p>
          <a:p>
            <a:endParaRPr lang="en-US" dirty="0"/>
          </a:p>
        </p:txBody>
      </p:sp>
    </p:spTree>
    <p:extLst>
      <p:ext uri="{BB962C8B-B14F-4D97-AF65-F5344CB8AC3E}">
        <p14:creationId xmlns:p14="http://schemas.microsoft.com/office/powerpoint/2010/main" val="35753638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2DEF7A-6F65-49B6-A43E-73FB4A2BCB6F}"/>
              </a:ext>
            </a:extLst>
          </p:cNvPr>
          <p:cNvSpPr>
            <a:spLocks noGrp="1"/>
          </p:cNvSpPr>
          <p:nvPr>
            <p:ph type="title"/>
          </p:nvPr>
        </p:nvSpPr>
        <p:spPr>
          <a:xfrm>
            <a:off x="1171074" y="1396686"/>
            <a:ext cx="3240506" cy="4064628"/>
          </a:xfrm>
        </p:spPr>
        <p:txBody>
          <a:bodyPr>
            <a:normAutofit/>
          </a:bodyPr>
          <a:lstStyle/>
          <a:p>
            <a:r>
              <a:rPr lang="en-US" dirty="0">
                <a:solidFill>
                  <a:schemeClr val="bg1"/>
                </a:solidFill>
                <a:effectLst/>
                <a:latin typeface="Calibri" panose="020F0502020204030204" pitchFamily="34" charset="0"/>
                <a:ea typeface="Calibri" panose="020F0502020204030204" pitchFamily="34" charset="0"/>
                <a:cs typeface="Arial" panose="020B0604020202020204" pitchFamily="34" charset="0"/>
              </a:rPr>
              <a:t>Weinberg Apartments Program </a:t>
            </a:r>
            <a:endParaRPr lang="en-US" dirty="0">
              <a:solidFill>
                <a:schemeClr val="bg1"/>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9FE43CF-99C4-4399-855A-F714734699DD}"/>
              </a:ext>
            </a:extLst>
          </p:cNvPr>
          <p:cNvSpPr>
            <a:spLocks noGrp="1"/>
          </p:cNvSpPr>
          <p:nvPr>
            <p:ph idx="1"/>
          </p:nvPr>
        </p:nvSpPr>
        <p:spPr>
          <a:xfrm>
            <a:off x="5370153" y="1526033"/>
            <a:ext cx="5536397" cy="3935281"/>
          </a:xfrm>
        </p:spPr>
        <p:txBody>
          <a:bodyPr>
            <a:normAutofit fontScale="70000" lnSpcReduction="20000"/>
          </a:bodyPr>
          <a:lstStyle/>
          <a:p>
            <a:pPr algn="l"/>
            <a:r>
              <a:rPr lang="en-US" sz="2100" b="0" i="0" dirty="0">
                <a:solidFill>
                  <a:srgbClr val="333333"/>
                </a:solidFill>
                <a:effectLst/>
                <a:latin typeface="Arial" panose="020B0604020202020204" pitchFamily="34" charset="0"/>
              </a:rPr>
              <a:t>In order to qualify for assistance, applicants must:</a:t>
            </a:r>
          </a:p>
          <a:p>
            <a:pPr algn="l">
              <a:buFont typeface="Arial" panose="020B0604020202020204" pitchFamily="34" charset="0"/>
              <a:buChar char="•"/>
            </a:pPr>
            <a:r>
              <a:rPr lang="en-US" sz="2100" b="0" i="0" dirty="0">
                <a:solidFill>
                  <a:srgbClr val="333333"/>
                </a:solidFill>
                <a:effectLst/>
                <a:latin typeface="Arial" panose="020B0604020202020204" pitchFamily="34" charset="0"/>
              </a:rPr>
              <a:t>Be between the ages of 18-62</a:t>
            </a:r>
            <a:br>
              <a:rPr lang="en-US" sz="2100" b="0" i="0" dirty="0">
                <a:solidFill>
                  <a:srgbClr val="333333"/>
                </a:solidFill>
                <a:effectLst/>
                <a:latin typeface="Arial" panose="020B0604020202020204" pitchFamily="34" charset="0"/>
              </a:rPr>
            </a:br>
            <a:endParaRPr lang="en-US" sz="2100" b="0" i="0" dirty="0">
              <a:solidFill>
                <a:srgbClr val="333333"/>
              </a:solidFill>
              <a:effectLst/>
              <a:latin typeface="Arial" panose="020B0604020202020204" pitchFamily="34" charset="0"/>
            </a:endParaRPr>
          </a:p>
          <a:p>
            <a:pPr algn="l">
              <a:buFont typeface="Arial" panose="020B0604020202020204" pitchFamily="34" charset="0"/>
              <a:buChar char="•"/>
            </a:pPr>
            <a:r>
              <a:rPr lang="en-US" sz="2100" b="0" i="0" dirty="0">
                <a:solidFill>
                  <a:srgbClr val="333333"/>
                </a:solidFill>
                <a:effectLst/>
                <a:latin typeface="Arial" panose="020B0604020202020204" pitchFamily="34" charset="0"/>
              </a:rPr>
              <a:t>Be disabled and receiving SSI or SSDI</a:t>
            </a:r>
          </a:p>
          <a:p>
            <a:pPr algn="l">
              <a:buFont typeface="Arial" panose="020B0604020202020204" pitchFamily="34" charset="0"/>
              <a:buChar char="•"/>
            </a:pPr>
            <a:r>
              <a:rPr lang="en-US" sz="2100" b="0" i="0" dirty="0">
                <a:solidFill>
                  <a:srgbClr val="333333"/>
                </a:solidFill>
                <a:effectLst/>
                <a:latin typeface="Arial" panose="020B0604020202020204" pitchFamily="34" charset="0"/>
              </a:rPr>
              <a:t>Have a gross household income at or between 10-30 percent of AGMI (Area Gross Median Income) in the Maryland county in which they wish to reside</a:t>
            </a:r>
          </a:p>
          <a:p>
            <a:pPr algn="l">
              <a:buFont typeface="Arial" panose="020B0604020202020204" pitchFamily="34" charset="0"/>
              <a:buChar char="•"/>
            </a:pPr>
            <a:r>
              <a:rPr lang="en-US" sz="2100" b="0" i="0" dirty="0">
                <a:solidFill>
                  <a:srgbClr val="333333"/>
                </a:solidFill>
                <a:effectLst/>
                <a:latin typeface="Arial" panose="020B0604020202020204" pitchFamily="34" charset="0"/>
              </a:rPr>
              <a:t>Not have a criminal background that includes a lifetime sex offense registry requirement </a:t>
            </a:r>
          </a:p>
          <a:p>
            <a:pPr algn="l">
              <a:buFont typeface="Arial" panose="020B0604020202020204" pitchFamily="34" charset="0"/>
              <a:buChar char="•"/>
            </a:pPr>
            <a:r>
              <a:rPr lang="en-US" sz="2100" b="0" i="0" dirty="0">
                <a:solidFill>
                  <a:srgbClr val="333333"/>
                </a:solidFill>
                <a:effectLst/>
                <a:latin typeface="Arial" panose="020B0604020202020204" pitchFamily="34" charset="0"/>
              </a:rPr>
              <a:t>Not have a criminal background that includes conviction of the production of methamphetamines in Federally-assisted property</a:t>
            </a:r>
          </a:p>
          <a:p>
            <a:pPr marL="0" indent="0" algn="l">
              <a:buNone/>
            </a:pPr>
            <a:endParaRPr lang="en-US" sz="2100" b="0" i="0" dirty="0">
              <a:solidFill>
                <a:srgbClr val="333333"/>
              </a:solidFill>
              <a:effectLst/>
              <a:latin typeface="Arial" panose="020B0604020202020204" pitchFamily="34" charset="0"/>
            </a:endParaRPr>
          </a:p>
          <a:p>
            <a:pPr marL="0" indent="0" algn="l" rtl="0" fontAlgn="base">
              <a:buNone/>
            </a:pPr>
            <a:r>
              <a:rPr lang="en-US" sz="2400" b="0" i="0" dirty="0">
                <a:solidFill>
                  <a:srgbClr val="000000"/>
                </a:solidFill>
                <a:effectLst/>
                <a:latin typeface="Calibri" panose="020F0502020204030204" pitchFamily="34" charset="0"/>
                <a:ea typeface="ＭＳ 明朝" panose="02020609040205080304" pitchFamily="49" charset="-128"/>
              </a:rPr>
              <a:t>How to Apply</a:t>
            </a:r>
            <a:r>
              <a:rPr lang="en-US" sz="2400" b="0" i="0" dirty="0">
                <a:solidFill>
                  <a:srgbClr val="000000"/>
                </a:solidFill>
                <a:effectLst/>
                <a:latin typeface="ＭＳ 明朝" panose="02020609040205080304" pitchFamily="49" charset="-128"/>
                <a:ea typeface="ＭＳ 明朝" panose="02020609040205080304" pitchFamily="49" charset="-128"/>
              </a:rPr>
              <a:t>:</a:t>
            </a:r>
            <a:r>
              <a:rPr lang="en-US" sz="2400" b="1" dirty="0">
                <a:solidFill>
                  <a:srgbClr val="000000"/>
                </a:solidFill>
                <a:latin typeface="ＭＳ 明朝" panose="02020609040205080304" pitchFamily="49" charset="-128"/>
                <a:ea typeface="ＭＳ 明朝" panose="02020609040205080304" pitchFamily="49" charset="-128"/>
              </a:rPr>
              <a:t> </a:t>
            </a:r>
            <a:r>
              <a:rPr lang="en-US" sz="2400" b="0" i="0" dirty="0">
                <a:solidFill>
                  <a:srgbClr val="333333"/>
                </a:solidFill>
                <a:effectLst/>
                <a:latin typeface="Calibri" panose="020F0502020204030204" pitchFamily="34" charset="0"/>
                <a:ea typeface="ＭＳ 明朝" panose="02020609040205080304" pitchFamily="49" charset="-128"/>
              </a:rPr>
              <a:t>Contact your Housing Support Services provider. Ask your CCS to include a housing goal in your PCP and help you choose a HSS provider. Your HSS provider will complete the pre-screening and application for you. </a:t>
            </a:r>
            <a:endParaRPr lang="en-US" sz="2400" b="0" i="0" dirty="0">
              <a:solidFill>
                <a:srgbClr val="000000"/>
              </a:solidFill>
              <a:effectLst/>
              <a:latin typeface="ＭＳ 明朝" panose="02020609040205080304" pitchFamily="49" charset="-128"/>
              <a:ea typeface="ＭＳ 明朝" panose="02020609040205080304" pitchFamily="49" charset="-128"/>
            </a:endParaRPr>
          </a:p>
          <a:p>
            <a:endParaRPr lang="en-US" dirty="0"/>
          </a:p>
        </p:txBody>
      </p:sp>
    </p:spTree>
    <p:extLst>
      <p:ext uri="{BB962C8B-B14F-4D97-AF65-F5344CB8AC3E}">
        <p14:creationId xmlns:p14="http://schemas.microsoft.com/office/powerpoint/2010/main" val="2426674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93A905-7EC8-427F-BADA-85DC9C2F0122}"/>
              </a:ext>
            </a:extLst>
          </p:cNvPr>
          <p:cNvSpPr>
            <a:spLocks noGrp="1"/>
          </p:cNvSpPr>
          <p:nvPr>
            <p:ph type="title"/>
          </p:nvPr>
        </p:nvSpPr>
        <p:spPr>
          <a:xfrm>
            <a:off x="686834" y="1153572"/>
            <a:ext cx="3200400" cy="4461163"/>
          </a:xfrm>
        </p:spPr>
        <p:txBody>
          <a:bodyPr>
            <a:normAutofit/>
          </a:bodyPr>
          <a:lstStyle/>
          <a:p>
            <a:r>
              <a:rPr lang="en-US">
                <a:solidFill>
                  <a:srgbClr val="FFFFFF"/>
                </a:solidFill>
                <a:effectLst/>
                <a:latin typeface="Calibri" panose="020F0502020204030204" pitchFamily="34" charset="0"/>
                <a:ea typeface="Calibri" panose="020F0502020204030204" pitchFamily="34" charset="0"/>
                <a:cs typeface="Arial" panose="020B0604020202020204" pitchFamily="34" charset="0"/>
              </a:rPr>
              <a:t>Low Income Housing Tax Credit </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7AE8443-5299-4C14-916C-9B815750BA33}"/>
              </a:ext>
            </a:extLst>
          </p:cNvPr>
          <p:cNvSpPr>
            <a:spLocks noGrp="1"/>
          </p:cNvSpPr>
          <p:nvPr>
            <p:ph idx="1"/>
          </p:nvPr>
        </p:nvSpPr>
        <p:spPr>
          <a:xfrm>
            <a:off x="4447308" y="591344"/>
            <a:ext cx="6906491" cy="5585619"/>
          </a:xfrm>
        </p:spPr>
        <p:txBody>
          <a:bodyPr anchor="ctr">
            <a:normAutofit/>
          </a:bodyPr>
          <a:lstStyle/>
          <a:p>
            <a:pPr marL="0" indent="0">
              <a:buNone/>
            </a:pPr>
            <a:r>
              <a:rPr lang="en-US" dirty="0">
                <a:effectLst/>
                <a:latin typeface="Calibri" panose="020F0502020204030204" pitchFamily="34" charset="0"/>
                <a:ea typeface="Calibri" panose="020F0502020204030204" pitchFamily="34" charset="0"/>
                <a:cs typeface="Arial" panose="020B0604020202020204" pitchFamily="34" charset="0"/>
              </a:rPr>
              <a:t>Low Income Housing Tax Credit and other state-funded multi-family communities get special funding from the government to build affordable housing.  The homes are typically </a:t>
            </a:r>
            <a:r>
              <a:rPr lang="en-US" dirty="0" err="1">
                <a:effectLst/>
                <a:latin typeface="Calibri" panose="020F0502020204030204" pitchFamily="34" charset="0"/>
                <a:ea typeface="Calibri" panose="020F0502020204030204" pitchFamily="34" charset="0"/>
                <a:cs typeface="Arial" panose="020B0604020202020204" pitchFamily="34" charset="0"/>
              </a:rPr>
              <a:t>apartments</a:t>
            </a:r>
            <a:r>
              <a:rPr lang="en-US" dirty="0" err="1">
                <a:latin typeface="Calibri" panose="020F0502020204030204" pitchFamily="34" charset="0"/>
                <a:ea typeface="Calibri" panose="020F0502020204030204" pitchFamily="34" charset="0"/>
                <a:cs typeface="Arial" panose="020B0604020202020204" pitchFamily="34" charset="0"/>
              </a:rPr>
              <a:t>.</a:t>
            </a:r>
            <a:r>
              <a:rPr lang="en-US" dirty="0" err="1">
                <a:effectLst/>
                <a:latin typeface="Calibri" panose="020F0502020204030204" pitchFamily="34" charset="0"/>
                <a:ea typeface="Calibri" panose="020F0502020204030204" pitchFamily="34" charset="0"/>
                <a:cs typeface="Arial" panose="020B0604020202020204" pitchFamily="34" charset="0"/>
              </a:rPr>
              <a:t>and</a:t>
            </a:r>
            <a:r>
              <a:rPr lang="en-US" dirty="0">
                <a:effectLst/>
                <a:latin typeface="Calibri" panose="020F0502020204030204" pitchFamily="34" charset="0"/>
                <a:ea typeface="Calibri" panose="020F0502020204030204" pitchFamily="34" charset="0"/>
                <a:cs typeface="Arial" panose="020B0604020202020204" pitchFamily="34" charset="0"/>
              </a:rPr>
              <a:t> can be rented by people with income that is between 30% and 60% of Area Median Income. Depending on your income and other resources, you may be able to afford to rent one of these apartments without a rent subsidy. </a:t>
            </a:r>
          </a:p>
          <a:p>
            <a:pPr marL="0" indent="0">
              <a:buNone/>
            </a:pPr>
            <a:endParaRPr lang="en-US" dirty="0"/>
          </a:p>
        </p:txBody>
      </p:sp>
    </p:spTree>
    <p:extLst>
      <p:ext uri="{BB962C8B-B14F-4D97-AF65-F5344CB8AC3E}">
        <p14:creationId xmlns:p14="http://schemas.microsoft.com/office/powerpoint/2010/main" val="18675616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C3BD9B-E2BF-4E23-BF99-89A3865CFADB}"/>
              </a:ext>
            </a:extLst>
          </p:cNvPr>
          <p:cNvSpPr>
            <a:spLocks noGrp="1"/>
          </p:cNvSpPr>
          <p:nvPr>
            <p:ph type="title"/>
          </p:nvPr>
        </p:nvSpPr>
        <p:spPr>
          <a:xfrm>
            <a:off x="686834" y="1153572"/>
            <a:ext cx="3200400" cy="4461163"/>
          </a:xfrm>
        </p:spPr>
        <p:txBody>
          <a:bodyPr>
            <a:normAutofit/>
          </a:bodyPr>
          <a:lstStyle/>
          <a:p>
            <a:r>
              <a:rPr lang="en-US">
                <a:solidFill>
                  <a:srgbClr val="FFFFFF"/>
                </a:solidFill>
              </a:rPr>
              <a:t>Resources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B9DFB2A-7952-4F84-AF77-04878DAC1DCB}"/>
              </a:ext>
            </a:extLst>
          </p:cNvPr>
          <p:cNvSpPr>
            <a:spLocks noGrp="1"/>
          </p:cNvSpPr>
          <p:nvPr>
            <p:ph idx="1"/>
          </p:nvPr>
        </p:nvSpPr>
        <p:spPr>
          <a:xfrm>
            <a:off x="4312118" y="1443789"/>
            <a:ext cx="7041681" cy="4733174"/>
          </a:xfrm>
        </p:spPr>
        <p:txBody>
          <a:bodyPr anchor="ctr">
            <a:normAutofit fontScale="92500" lnSpcReduction="20000"/>
          </a:bodyPr>
          <a:lstStyle/>
          <a:p>
            <a:pPr marL="0" indent="0">
              <a:buNone/>
            </a:pPr>
            <a:r>
              <a:rPr lang="en-US" sz="2000" b="1" dirty="0"/>
              <a:t>Public Housing Authority List </a:t>
            </a:r>
            <a:r>
              <a:rPr lang="en-US" sz="2000" dirty="0"/>
              <a:t>- </a:t>
            </a:r>
            <a:r>
              <a:rPr lang="en-US" sz="2000" dirty="0">
                <a:hlinkClick r:id="rId2"/>
              </a:rPr>
              <a:t>https://www.hud.gov/states/maryland/renting/hawebsites</a:t>
            </a:r>
            <a:endParaRPr lang="en-US" sz="2000" dirty="0"/>
          </a:p>
          <a:p>
            <a:pPr marL="0" indent="0">
              <a:buNone/>
            </a:pPr>
            <a:endParaRPr lang="en-US" sz="2000" dirty="0"/>
          </a:p>
          <a:p>
            <a:pPr marL="0" indent="0">
              <a:buNone/>
            </a:pPr>
            <a:r>
              <a:rPr lang="en-US" sz="2000" b="1" dirty="0"/>
              <a:t>Section 811 Project Rent​al Assistance </a:t>
            </a:r>
            <a:r>
              <a:rPr lang="en-US" sz="2000" dirty="0"/>
              <a:t>- </a:t>
            </a:r>
            <a:r>
              <a:rPr lang="en-US" sz="2000" dirty="0">
                <a:hlinkClick r:id="rId3"/>
              </a:rPr>
              <a:t>http://mdod.maryland.gov/housing/Pages/section811.aspx</a:t>
            </a:r>
            <a:endParaRPr lang="en-US" sz="2000" dirty="0"/>
          </a:p>
          <a:p>
            <a:pPr marL="0" indent="0">
              <a:buNone/>
            </a:pPr>
            <a:endParaRPr lang="en-US" sz="2000" dirty="0"/>
          </a:p>
          <a:p>
            <a:pPr marL="0" indent="0">
              <a:buNone/>
            </a:pPr>
            <a:r>
              <a:rPr lang="en-US" sz="2000" b="1" dirty="0"/>
              <a:t>Weinberg Apartments </a:t>
            </a:r>
            <a:r>
              <a:rPr lang="en-US" sz="2000" dirty="0"/>
              <a:t>– </a:t>
            </a:r>
            <a:r>
              <a:rPr lang="en-US" sz="2000" dirty="0">
                <a:hlinkClick r:id="rId4"/>
              </a:rPr>
              <a:t>http://mdod.maryland.gov/housing/Pages/MPAH.aspx</a:t>
            </a:r>
            <a:endParaRPr lang="en-US" sz="2000" dirty="0"/>
          </a:p>
          <a:p>
            <a:pPr marL="0" indent="0">
              <a:buNone/>
            </a:pPr>
            <a:endParaRPr lang="en-US" sz="2000" dirty="0"/>
          </a:p>
          <a:p>
            <a:pPr marL="0" indent="0">
              <a:buNone/>
            </a:pPr>
            <a:r>
              <a:rPr lang="en-US" sz="2000" b="1" dirty="0"/>
              <a:t>Affordable Housing Search - </a:t>
            </a:r>
            <a:endParaRPr lang="en-US" sz="2000" dirty="0">
              <a:hlinkClick r:id="rId3"/>
            </a:endParaRPr>
          </a:p>
          <a:p>
            <a:pPr marL="514350" indent="-514350">
              <a:buAutoNum type="arabicPeriod"/>
            </a:pPr>
            <a:r>
              <a:rPr lang="en-US" sz="2000" dirty="0"/>
              <a:t>MD Housing Search - </a:t>
            </a:r>
            <a:r>
              <a:rPr lang="en-US" sz="2000" dirty="0">
                <a:hlinkClick r:id="rId5"/>
              </a:rPr>
              <a:t>https://www.mdhousingsearch.org/</a:t>
            </a:r>
            <a:endParaRPr lang="en-US" sz="2000" dirty="0"/>
          </a:p>
          <a:p>
            <a:pPr marL="514350" indent="-514350">
              <a:buAutoNum type="arabicPeriod"/>
            </a:pPr>
            <a:r>
              <a:rPr lang="en-US" sz="2000" dirty="0"/>
              <a:t>Affordable Housing Online - </a:t>
            </a:r>
            <a:r>
              <a:rPr lang="en-US" sz="2000" dirty="0">
                <a:hlinkClick r:id="rId6"/>
              </a:rPr>
              <a:t>https://affordablehousingonline.com/</a:t>
            </a:r>
            <a:endParaRPr lang="en-US" sz="2000" dirty="0"/>
          </a:p>
          <a:p>
            <a:pPr marL="514350" indent="-514350">
              <a:buAutoNum type="arabicPeriod"/>
            </a:pPr>
            <a:r>
              <a:rPr lang="en-US" sz="2000" dirty="0"/>
              <a:t>Low Income Housing - </a:t>
            </a:r>
            <a:r>
              <a:rPr lang="en-US" sz="2000" dirty="0">
                <a:hlinkClick r:id="rId7"/>
              </a:rPr>
              <a:t>https://www.lowincomehousing.us/MD.html</a:t>
            </a:r>
            <a:endParaRPr lang="en-US" sz="2000" dirty="0"/>
          </a:p>
          <a:p>
            <a:pPr marL="514350" indent="-514350">
              <a:buAutoNum type="arabicPeriod"/>
            </a:pPr>
            <a:r>
              <a:rPr lang="en-US" sz="2000" dirty="0"/>
              <a:t>HUD – </a:t>
            </a:r>
            <a:r>
              <a:rPr lang="en-US" sz="2000" dirty="0">
                <a:hlinkClick r:id="rId8"/>
              </a:rPr>
              <a:t>www.gosection8.com</a:t>
            </a:r>
            <a:r>
              <a:rPr lang="en-US" sz="2000" dirty="0"/>
              <a:t> </a:t>
            </a:r>
          </a:p>
          <a:p>
            <a:pPr marL="0" indent="0">
              <a:buNone/>
            </a:pPr>
            <a:endParaRPr lang="en-US" sz="2000" dirty="0"/>
          </a:p>
          <a:p>
            <a:pPr marL="514350" indent="-514350">
              <a:buAutoNum type="arabicPeriod"/>
            </a:pPr>
            <a:endParaRPr lang="en-US" sz="2000" dirty="0"/>
          </a:p>
          <a:p>
            <a:pPr marL="514350" indent="-514350">
              <a:buAutoNum type="arabicPeriod"/>
            </a:pPr>
            <a:endParaRPr lang="en-US" sz="2000" dirty="0"/>
          </a:p>
          <a:p>
            <a:endParaRPr lang="en-US" sz="2000" dirty="0"/>
          </a:p>
        </p:txBody>
      </p:sp>
    </p:spTree>
    <p:extLst>
      <p:ext uri="{BB962C8B-B14F-4D97-AF65-F5344CB8AC3E}">
        <p14:creationId xmlns:p14="http://schemas.microsoft.com/office/powerpoint/2010/main" val="41030709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76906711-0AFB-47DD-A4B6-4E94B38B8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AA91F649-894C-41F6-A21D-3D1AC558E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77832"/>
          </a:xfrm>
          <a:custGeom>
            <a:avLst/>
            <a:gdLst>
              <a:gd name="connsiteX0" fmla="*/ 6789701 w 12192000"/>
              <a:gd name="connsiteY0" fmla="*/ 2809623 h 2877832"/>
              <a:gd name="connsiteX1" fmla="*/ 6788702 w 12192000"/>
              <a:gd name="connsiteY1" fmla="*/ 2809701 h 2877832"/>
              <a:gd name="connsiteX2" fmla="*/ 6788476 w 12192000"/>
              <a:gd name="connsiteY2" fmla="*/ 2810235 h 2877832"/>
              <a:gd name="connsiteX3" fmla="*/ 0 w 12192000"/>
              <a:gd name="connsiteY3" fmla="*/ 0 h 2877832"/>
              <a:gd name="connsiteX4" fmla="*/ 12192000 w 12192000"/>
              <a:gd name="connsiteY4" fmla="*/ 0 h 2877832"/>
              <a:gd name="connsiteX5" fmla="*/ 12192000 w 12192000"/>
              <a:gd name="connsiteY5" fmla="*/ 1915388 h 2877832"/>
              <a:gd name="connsiteX6" fmla="*/ 12061096 w 12192000"/>
              <a:gd name="connsiteY6" fmla="*/ 1954428 h 2877832"/>
              <a:gd name="connsiteX7" fmla="*/ 11676800 w 12192000"/>
              <a:gd name="connsiteY7" fmla="*/ 2058003 h 2877832"/>
              <a:gd name="connsiteX8" fmla="*/ 10425355 w 12192000"/>
              <a:gd name="connsiteY8" fmla="*/ 2341542 h 2877832"/>
              <a:gd name="connsiteX9" fmla="*/ 9424022 w 12192000"/>
              <a:gd name="connsiteY9" fmla="*/ 2516704 h 2877832"/>
              <a:gd name="connsiteX10" fmla="*/ 8458419 w 12192000"/>
              <a:gd name="connsiteY10" fmla="*/ 2650405 h 2877832"/>
              <a:gd name="connsiteX11" fmla="*/ 7715970 w 12192000"/>
              <a:gd name="connsiteY11" fmla="*/ 2730352 h 2877832"/>
              <a:gd name="connsiteX12" fmla="*/ 6951716 w 12192000"/>
              <a:gd name="connsiteY12" fmla="*/ 2796132 h 2877832"/>
              <a:gd name="connsiteX13" fmla="*/ 6936303 w 12192000"/>
              <a:gd name="connsiteY13" fmla="*/ 2798203 h 2877832"/>
              <a:gd name="connsiteX14" fmla="*/ 6790448 w 12192000"/>
              <a:gd name="connsiteY14" fmla="*/ 2809564 h 2877832"/>
              <a:gd name="connsiteX15" fmla="*/ 6799941 w 12192000"/>
              <a:gd name="connsiteY15" fmla="*/ 2811384 h 2877832"/>
              <a:gd name="connsiteX16" fmla="*/ 6835432 w 12192000"/>
              <a:gd name="connsiteY16" fmla="*/ 2809677 h 2877832"/>
              <a:gd name="connsiteX17" fmla="*/ 6884003 w 12192000"/>
              <a:gd name="connsiteY17" fmla="*/ 2806699 h 2877832"/>
              <a:gd name="connsiteX18" fmla="*/ 7578771 w 12192000"/>
              <a:gd name="connsiteY18" fmla="*/ 2774172 h 2877832"/>
              <a:gd name="connsiteX19" fmla="*/ 8623845 w 12192000"/>
              <a:gd name="connsiteY19" fmla="*/ 2687275 h 2877832"/>
              <a:gd name="connsiteX20" fmla="*/ 9479970 w 12192000"/>
              <a:gd name="connsiteY20" fmla="*/ 2583369 h 2877832"/>
              <a:gd name="connsiteX21" fmla="*/ 10629308 w 12192000"/>
              <a:gd name="connsiteY21" fmla="*/ 2389212 h 2877832"/>
              <a:gd name="connsiteX22" fmla="*/ 11998498 w 12192000"/>
              <a:gd name="connsiteY22" fmla="*/ 2063218 h 2877832"/>
              <a:gd name="connsiteX23" fmla="*/ 12192000 w 12192000"/>
              <a:gd name="connsiteY23" fmla="*/ 2006219 h 2877832"/>
              <a:gd name="connsiteX24" fmla="*/ 12192000 w 12192000"/>
              <a:gd name="connsiteY24" fmla="*/ 2060956 h 2877832"/>
              <a:gd name="connsiteX25" fmla="*/ 11829257 w 12192000"/>
              <a:gd name="connsiteY25" fmla="*/ 2166255 h 2877832"/>
              <a:gd name="connsiteX26" fmla="*/ 10939183 w 12192000"/>
              <a:gd name="connsiteY26" fmla="*/ 2380770 h 2877832"/>
              <a:gd name="connsiteX27" fmla="*/ 9985530 w 12192000"/>
              <a:gd name="connsiteY27" fmla="*/ 2560775 h 2877832"/>
              <a:gd name="connsiteX28" fmla="*/ 9186882 w 12192000"/>
              <a:gd name="connsiteY28" fmla="*/ 2676722 h 2877832"/>
              <a:gd name="connsiteX29" fmla="*/ 8578198 w 12192000"/>
              <a:gd name="connsiteY29" fmla="*/ 2746241 h 2877832"/>
              <a:gd name="connsiteX30" fmla="*/ 7864358 w 12192000"/>
              <a:gd name="connsiteY30" fmla="*/ 2807692 h 2877832"/>
              <a:gd name="connsiteX31" fmla="*/ 6935502 w 12192000"/>
              <a:gd name="connsiteY31" fmla="*/ 2859086 h 2877832"/>
              <a:gd name="connsiteX32" fmla="*/ 6477750 w 12192000"/>
              <a:gd name="connsiteY32" fmla="*/ 2872989 h 2877832"/>
              <a:gd name="connsiteX33" fmla="*/ 6362294 w 12192000"/>
              <a:gd name="connsiteY33" fmla="*/ 2877832 h 2877832"/>
              <a:gd name="connsiteX34" fmla="*/ 6057129 w 12192000"/>
              <a:gd name="connsiteY34" fmla="*/ 2877832 h 2877832"/>
              <a:gd name="connsiteX35" fmla="*/ 5977784 w 12192000"/>
              <a:gd name="connsiteY35" fmla="*/ 2873238 h 2877832"/>
              <a:gd name="connsiteX36" fmla="*/ 5265087 w 12192000"/>
              <a:gd name="connsiteY36" fmla="*/ 2836989 h 2877832"/>
              <a:gd name="connsiteX37" fmla="*/ 4346277 w 12192000"/>
              <a:gd name="connsiteY37" fmla="*/ 2774919 h 2877832"/>
              <a:gd name="connsiteX38" fmla="*/ 3373045 w 12192000"/>
              <a:gd name="connsiteY38" fmla="*/ 2676350 h 2877832"/>
              <a:gd name="connsiteX39" fmla="*/ 2362173 w 12192000"/>
              <a:gd name="connsiteY39" fmla="*/ 2557423 h 2877832"/>
              <a:gd name="connsiteX40" fmla="*/ 1233178 w 12192000"/>
              <a:gd name="connsiteY40" fmla="*/ 2384247 h 2877832"/>
              <a:gd name="connsiteX41" fmla="*/ 68500 w 12192000"/>
              <a:gd name="connsiteY41" fmla="*/ 2144540 h 2877832"/>
              <a:gd name="connsiteX42" fmla="*/ 0 w 12192000"/>
              <a:gd name="connsiteY42" fmla="*/ 2127185 h 2877832"/>
              <a:gd name="connsiteX43" fmla="*/ 0 w 12192000"/>
              <a:gd name="connsiteY43" fmla="*/ 2070696 h 2877832"/>
              <a:gd name="connsiteX44" fmla="*/ 72441 w 12192000"/>
              <a:gd name="connsiteY44" fmla="*/ 2089473 h 2877832"/>
              <a:gd name="connsiteX45" fmla="*/ 600716 w 12192000"/>
              <a:gd name="connsiteY45" fmla="*/ 2207843 h 2877832"/>
              <a:gd name="connsiteX46" fmla="*/ 1769512 w 12192000"/>
              <a:gd name="connsiteY46" fmla="*/ 2418011 h 2877832"/>
              <a:gd name="connsiteX47" fmla="*/ 2613554 w 12192000"/>
              <a:gd name="connsiteY47" fmla="*/ 2534953 h 2877832"/>
              <a:gd name="connsiteX48" fmla="*/ 2581134 w 12192000"/>
              <a:gd name="connsiteY48" fmla="*/ 2525022 h 2877832"/>
              <a:gd name="connsiteX49" fmla="*/ 1112635 w 12192000"/>
              <a:gd name="connsiteY49" fmla="*/ 2192325 h 2877832"/>
              <a:gd name="connsiteX50" fmla="*/ 420412 w 12192000"/>
              <a:gd name="connsiteY50" fmla="*/ 1992892 h 2877832"/>
              <a:gd name="connsiteX51" fmla="*/ 0 w 12192000"/>
              <a:gd name="connsiteY51" fmla="*/ 1853975 h 2877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000" h="2877832">
                <a:moveTo>
                  <a:pt x="6789701" y="2809623"/>
                </a:moveTo>
                <a:lnTo>
                  <a:pt x="6788702" y="2809701"/>
                </a:lnTo>
                <a:lnTo>
                  <a:pt x="6788476" y="2810235"/>
                </a:lnTo>
                <a:close/>
                <a:moveTo>
                  <a:pt x="0" y="0"/>
                </a:moveTo>
                <a:lnTo>
                  <a:pt x="12192000" y="0"/>
                </a:lnTo>
                <a:lnTo>
                  <a:pt x="12192000" y="1915388"/>
                </a:lnTo>
                <a:lnTo>
                  <a:pt x="12061096" y="1954428"/>
                </a:lnTo>
                <a:cubicBezTo>
                  <a:pt x="11933500" y="1990642"/>
                  <a:pt x="11805390" y="2025171"/>
                  <a:pt x="11676800" y="2058003"/>
                </a:cubicBezTo>
                <a:cubicBezTo>
                  <a:pt x="11262789" y="2165510"/>
                  <a:pt x="10845343" y="2259112"/>
                  <a:pt x="10425355" y="2341542"/>
                </a:cubicBezTo>
                <a:cubicBezTo>
                  <a:pt x="10092810" y="2406753"/>
                  <a:pt x="9759033" y="2465150"/>
                  <a:pt x="9424022" y="2516704"/>
                </a:cubicBezTo>
                <a:cubicBezTo>
                  <a:pt x="9102997" y="2566361"/>
                  <a:pt x="8781133" y="2610928"/>
                  <a:pt x="8458419" y="2650405"/>
                </a:cubicBezTo>
                <a:cubicBezTo>
                  <a:pt x="8211360" y="2680571"/>
                  <a:pt x="7963792" y="2706144"/>
                  <a:pt x="7715970" y="2730352"/>
                </a:cubicBezTo>
                <a:lnTo>
                  <a:pt x="6951716" y="2796132"/>
                </a:lnTo>
                <a:lnTo>
                  <a:pt x="6936303" y="2798203"/>
                </a:lnTo>
                <a:lnTo>
                  <a:pt x="6790448" y="2809564"/>
                </a:lnTo>
                <a:lnTo>
                  <a:pt x="6799941" y="2811384"/>
                </a:lnTo>
                <a:cubicBezTo>
                  <a:pt x="6811623" y="2811850"/>
                  <a:pt x="6823734" y="2809677"/>
                  <a:pt x="6835432" y="2809677"/>
                </a:cubicBezTo>
                <a:cubicBezTo>
                  <a:pt x="6851580" y="2809677"/>
                  <a:pt x="6867729" y="2807070"/>
                  <a:pt x="6884003" y="2806699"/>
                </a:cubicBezTo>
                <a:cubicBezTo>
                  <a:pt x="7115805" y="2801237"/>
                  <a:pt x="7347351" y="2789070"/>
                  <a:pt x="7578771" y="2774172"/>
                </a:cubicBezTo>
                <a:cubicBezTo>
                  <a:pt x="7927552" y="2751704"/>
                  <a:pt x="8276080" y="2723525"/>
                  <a:pt x="8623845" y="2687275"/>
                </a:cubicBezTo>
                <a:cubicBezTo>
                  <a:pt x="8909939" y="2657977"/>
                  <a:pt x="9195310" y="2623342"/>
                  <a:pt x="9479970" y="2583369"/>
                </a:cubicBezTo>
                <a:cubicBezTo>
                  <a:pt x="9864901" y="2528995"/>
                  <a:pt x="10248014" y="2464281"/>
                  <a:pt x="10629308" y="2389212"/>
                </a:cubicBezTo>
                <a:cubicBezTo>
                  <a:pt x="11090114" y="2298092"/>
                  <a:pt x="11546975" y="2190586"/>
                  <a:pt x="11998498" y="2063218"/>
                </a:cubicBezTo>
                <a:lnTo>
                  <a:pt x="12192000" y="2006219"/>
                </a:lnTo>
                <a:lnTo>
                  <a:pt x="12192000" y="2060956"/>
                </a:lnTo>
                <a:lnTo>
                  <a:pt x="11829257" y="2166255"/>
                </a:lnTo>
                <a:cubicBezTo>
                  <a:pt x="11534769" y="2245952"/>
                  <a:pt x="11238120" y="2316838"/>
                  <a:pt x="10939183" y="2380770"/>
                </a:cubicBezTo>
                <a:cubicBezTo>
                  <a:pt x="10622824" y="2448552"/>
                  <a:pt x="10304941" y="2508549"/>
                  <a:pt x="9985530" y="2560775"/>
                </a:cubicBezTo>
                <a:cubicBezTo>
                  <a:pt x="9720036" y="2604224"/>
                  <a:pt x="9453814" y="2642869"/>
                  <a:pt x="9186882" y="2676722"/>
                </a:cubicBezTo>
                <a:cubicBezTo>
                  <a:pt x="8984197" y="2702296"/>
                  <a:pt x="8781514" y="2726379"/>
                  <a:pt x="8578198" y="2746241"/>
                </a:cubicBezTo>
                <a:cubicBezTo>
                  <a:pt x="8340547" y="2768961"/>
                  <a:pt x="8102644" y="2790436"/>
                  <a:pt x="7864358" y="2807692"/>
                </a:cubicBezTo>
                <a:cubicBezTo>
                  <a:pt x="7554994" y="2830036"/>
                  <a:pt x="7245502" y="2847914"/>
                  <a:pt x="6935502" y="2859086"/>
                </a:cubicBezTo>
                <a:cubicBezTo>
                  <a:pt x="6782917" y="2864549"/>
                  <a:pt x="6630334" y="2868397"/>
                  <a:pt x="6477750" y="2872989"/>
                </a:cubicBezTo>
                <a:cubicBezTo>
                  <a:pt x="6439195" y="2870905"/>
                  <a:pt x="6400529" y="2872530"/>
                  <a:pt x="6362294" y="2877832"/>
                </a:cubicBezTo>
                <a:lnTo>
                  <a:pt x="6057129" y="2877832"/>
                </a:lnTo>
                <a:lnTo>
                  <a:pt x="5977784" y="2873238"/>
                </a:lnTo>
                <a:cubicBezTo>
                  <a:pt x="5740261" y="2860825"/>
                  <a:pt x="5502739" y="2847046"/>
                  <a:pt x="5265087" y="2836989"/>
                </a:cubicBezTo>
                <a:cubicBezTo>
                  <a:pt x="4958267" y="2824573"/>
                  <a:pt x="4651826" y="2804093"/>
                  <a:pt x="4346277" y="2774919"/>
                </a:cubicBezTo>
                <a:cubicBezTo>
                  <a:pt x="4021654" y="2744007"/>
                  <a:pt x="3697795" y="2709372"/>
                  <a:pt x="3373045" y="2676350"/>
                </a:cubicBezTo>
                <a:cubicBezTo>
                  <a:pt x="3035412" y="2642088"/>
                  <a:pt x="2698456" y="2602449"/>
                  <a:pt x="2362173" y="2557423"/>
                </a:cubicBezTo>
                <a:cubicBezTo>
                  <a:pt x="1984692" y="2507270"/>
                  <a:pt x="1608364" y="2449544"/>
                  <a:pt x="1233178" y="2384247"/>
                </a:cubicBezTo>
                <a:cubicBezTo>
                  <a:pt x="842181" y="2315534"/>
                  <a:pt x="453758" y="2237046"/>
                  <a:pt x="68500" y="2144540"/>
                </a:cubicBezTo>
                <a:lnTo>
                  <a:pt x="0" y="2127185"/>
                </a:lnTo>
                <a:lnTo>
                  <a:pt x="0" y="2070696"/>
                </a:lnTo>
                <a:lnTo>
                  <a:pt x="72441" y="2089473"/>
                </a:lnTo>
                <a:cubicBezTo>
                  <a:pt x="247961" y="2131651"/>
                  <a:pt x="424164" y="2170911"/>
                  <a:pt x="600716" y="2207843"/>
                </a:cubicBezTo>
                <a:cubicBezTo>
                  <a:pt x="988279" y="2288657"/>
                  <a:pt x="1378133" y="2357555"/>
                  <a:pt x="1769512" y="2418011"/>
                </a:cubicBezTo>
                <a:cubicBezTo>
                  <a:pt x="2052426" y="2461587"/>
                  <a:pt x="2335725" y="2501684"/>
                  <a:pt x="2613554" y="2534953"/>
                </a:cubicBezTo>
                <a:cubicBezTo>
                  <a:pt x="2605544" y="2537560"/>
                  <a:pt x="2594611" y="2527504"/>
                  <a:pt x="2581134" y="2525022"/>
                </a:cubicBezTo>
                <a:cubicBezTo>
                  <a:pt x="2087178" y="2433070"/>
                  <a:pt x="1597684" y="2322177"/>
                  <a:pt x="1112635" y="2192325"/>
                </a:cubicBezTo>
                <a:cubicBezTo>
                  <a:pt x="880453" y="2130254"/>
                  <a:pt x="649713" y="2063776"/>
                  <a:pt x="420412" y="1992892"/>
                </a:cubicBezTo>
                <a:lnTo>
                  <a:pt x="0" y="18539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930280F-5161-460E-8228-716F46E4E959}"/>
              </a:ext>
            </a:extLst>
          </p:cNvPr>
          <p:cNvSpPr>
            <a:spLocks noGrp="1"/>
          </p:cNvSpPr>
          <p:nvPr>
            <p:ph type="title"/>
          </p:nvPr>
        </p:nvSpPr>
        <p:spPr>
          <a:xfrm>
            <a:off x="1715835" y="97971"/>
            <a:ext cx="9832685" cy="2779861"/>
          </a:xfrm>
          <a:prstGeom prst="ellipse">
            <a:avLst/>
          </a:prstGeom>
        </p:spPr>
        <p:txBody>
          <a:bodyPr vert="horz" lIns="91440" tIns="45720" rIns="91440" bIns="45720" rtlCol="0" anchor="ctr">
            <a:normAutofit/>
          </a:bodyPr>
          <a:lstStyle/>
          <a:p>
            <a:pPr algn="ctr"/>
            <a:r>
              <a:rPr lang="en-US" sz="3100" kern="1200" dirty="0">
                <a:solidFill>
                  <a:srgbClr val="FFFFFF"/>
                </a:solidFill>
                <a:latin typeface="+mj-lt"/>
                <a:ea typeface="+mj-ea"/>
                <a:cs typeface="+mj-cs"/>
              </a:rPr>
              <a:t>Need housing information? 		</a:t>
            </a:r>
          </a:p>
        </p:txBody>
      </p:sp>
      <p:sp>
        <p:nvSpPr>
          <p:cNvPr id="40" name="sketch line">
            <a:extLst>
              <a:ext uri="{FF2B5EF4-FFF2-40B4-BE49-F238E27FC236}">
                <a16:creationId xmlns:a16="http://schemas.microsoft.com/office/drawing/2014/main" id="{56037404-66BD-46B5-9323-1B53131967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17532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F299D38-D512-4EE7-9E44-071DC8DC1A7B}"/>
              </a:ext>
            </a:extLst>
          </p:cNvPr>
          <p:cNvPicPr>
            <a:picLocks noChangeAspect="1"/>
          </p:cNvPicPr>
          <p:nvPr/>
        </p:nvPicPr>
        <p:blipFill>
          <a:blip r:embed="rId2"/>
          <a:stretch>
            <a:fillRect/>
          </a:stretch>
        </p:blipFill>
        <p:spPr>
          <a:xfrm>
            <a:off x="1510392" y="4147183"/>
            <a:ext cx="9832684" cy="2335261"/>
          </a:xfrm>
          <a:prstGeom prst="rect">
            <a:avLst/>
          </a:prstGeom>
        </p:spPr>
      </p:pic>
      <p:sp>
        <p:nvSpPr>
          <p:cNvPr id="9" name="TextBox 8">
            <a:extLst>
              <a:ext uri="{FF2B5EF4-FFF2-40B4-BE49-F238E27FC236}">
                <a16:creationId xmlns:a16="http://schemas.microsoft.com/office/drawing/2014/main" id="{5306F6FE-0B7E-4854-94E4-726E08B055CE}"/>
              </a:ext>
            </a:extLst>
          </p:cNvPr>
          <p:cNvSpPr txBox="1"/>
          <p:nvPr/>
        </p:nvSpPr>
        <p:spPr>
          <a:xfrm>
            <a:off x="2726871" y="3610837"/>
            <a:ext cx="6694714" cy="400110"/>
          </a:xfrm>
          <a:prstGeom prst="rect">
            <a:avLst/>
          </a:prstGeom>
          <a:noFill/>
        </p:spPr>
        <p:txBody>
          <a:bodyPr wrap="square" rtlCol="0">
            <a:spAutoFit/>
          </a:bodyPr>
          <a:lstStyle/>
          <a:p>
            <a:r>
              <a:rPr lang="en-US" sz="2000" dirty="0"/>
              <a:t>Please sign up on our website or contact Lauren for assistance. </a:t>
            </a:r>
          </a:p>
        </p:txBody>
      </p:sp>
    </p:spTree>
    <p:extLst>
      <p:ext uri="{BB962C8B-B14F-4D97-AF65-F5344CB8AC3E}">
        <p14:creationId xmlns:p14="http://schemas.microsoft.com/office/powerpoint/2010/main" val="381892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E241F355-B07C-4B40-BCDE-7148D9BDB717}"/>
              </a:ext>
            </a:extLst>
          </p:cNvPr>
          <p:cNvSpPr>
            <a:spLocks noGrp="1"/>
          </p:cNvSpPr>
          <p:nvPr>
            <p:ph type="title"/>
          </p:nvPr>
        </p:nvSpPr>
        <p:spPr>
          <a:xfrm>
            <a:off x="838200" y="115189"/>
            <a:ext cx="6084367" cy="1325563"/>
          </a:xfrm>
        </p:spPr>
        <p:txBody>
          <a:bodyPr>
            <a:normAutofit/>
          </a:bodyPr>
          <a:lstStyle/>
          <a:p>
            <a:r>
              <a:rPr lang="en-US" dirty="0"/>
              <a:t>Accomplishments to Date</a:t>
            </a:r>
          </a:p>
        </p:txBody>
      </p:sp>
      <p:sp>
        <p:nvSpPr>
          <p:cNvPr id="3" name="Content Placeholder 2">
            <a:extLst>
              <a:ext uri="{FF2B5EF4-FFF2-40B4-BE49-F238E27FC236}">
                <a16:creationId xmlns:a16="http://schemas.microsoft.com/office/drawing/2014/main" id="{7950FF35-3A35-4E44-8289-D3AC8A3398A0}"/>
              </a:ext>
            </a:extLst>
          </p:cNvPr>
          <p:cNvSpPr>
            <a:spLocks noGrp="1"/>
          </p:cNvSpPr>
          <p:nvPr>
            <p:ph idx="1"/>
          </p:nvPr>
        </p:nvSpPr>
        <p:spPr>
          <a:xfrm>
            <a:off x="380623" y="1341119"/>
            <a:ext cx="6541943" cy="5318097"/>
          </a:xfrm>
        </p:spPr>
        <p:txBody>
          <a:bodyPr>
            <a:normAutofit lnSpcReduction="10000"/>
          </a:bodyPr>
          <a:lstStyle/>
          <a:p>
            <a:pPr marL="457200" indent="-457200" fontAlgn="base">
              <a:buFont typeface="+mj-lt"/>
              <a:buAutoNum type="arabicPeriod"/>
            </a:pPr>
            <a:r>
              <a:rPr lang="en-US" sz="1800" i="1" dirty="0"/>
              <a:t>To facilitate the creation of housing committees in regions or counties throughout the state</a:t>
            </a:r>
          </a:p>
          <a:p>
            <a:pPr marL="914400" lvl="1" indent="-457200" fontAlgn="base">
              <a:buFont typeface="+mj-lt"/>
              <a:buAutoNum type="alphaLcPeriod"/>
            </a:pPr>
            <a:r>
              <a:rPr lang="en-US" sz="1600" dirty="0"/>
              <a:t>Committees have been established in Montgomery County, Baltimore City and Howard County</a:t>
            </a:r>
          </a:p>
          <a:p>
            <a:pPr marL="914400" lvl="1" indent="-457200" fontAlgn="base">
              <a:buFont typeface="+mj-lt"/>
              <a:buAutoNum type="alphaLcPeriod"/>
            </a:pPr>
            <a:r>
              <a:rPr lang="en-US" sz="1600" dirty="0"/>
              <a:t>Committee leadership</a:t>
            </a:r>
          </a:p>
          <a:p>
            <a:pPr marL="914400" lvl="1" indent="-457200" fontAlgn="base">
              <a:buFont typeface="+mj-lt"/>
              <a:buAutoNum type="alphaLcPeriod"/>
            </a:pPr>
            <a:r>
              <a:rPr lang="en-US" sz="1600" dirty="0"/>
              <a:t>Members include local self-advocates, family members, housing experts (developers, public housing authority staff) government officials, service providers, Centers for Independent Living </a:t>
            </a:r>
          </a:p>
          <a:p>
            <a:pPr marL="457200" indent="-457200" fontAlgn="base">
              <a:buFont typeface="+mj-lt"/>
              <a:buAutoNum type="arabicPeriod"/>
            </a:pPr>
            <a:r>
              <a:rPr lang="en-US" sz="1800" i="1" dirty="0"/>
              <a:t>To employ Community Living Coordinators who would work as housing case managers for individuals who are receiving DDA services or are on the DDA waiting list</a:t>
            </a:r>
          </a:p>
          <a:p>
            <a:pPr marL="914400" lvl="1" indent="-457200" fontAlgn="base">
              <a:buFont typeface="+mj-lt"/>
              <a:buAutoNum type="alphaLcPeriod"/>
            </a:pPr>
            <a:r>
              <a:rPr lang="en-US" sz="1600" dirty="0"/>
              <a:t>Lauren Silverstone is employed as the first Community Living Specialist and provides Housing Support Services to people with disabilities wishing to transition to independent renting</a:t>
            </a:r>
          </a:p>
          <a:p>
            <a:pPr marL="914400" lvl="1" indent="-457200" fontAlgn="base">
              <a:buFont typeface="+mj-lt"/>
              <a:buAutoNum type="alphaLcPeriod"/>
            </a:pPr>
            <a:r>
              <a:rPr lang="en-US" sz="1600" dirty="0"/>
              <a:t>Others will join MIH as the organization grows</a:t>
            </a:r>
          </a:p>
          <a:p>
            <a:pPr marL="457200" indent="-457200" fontAlgn="base">
              <a:buFont typeface="+mj-lt"/>
              <a:buAutoNum type="arabicPeriod"/>
            </a:pPr>
            <a:r>
              <a:rPr lang="en-US" sz="1800" i="1" dirty="0"/>
              <a:t>To be a housing information clearing house for DDA, for individuals with IDD and their families and for CCS workers and service providers</a:t>
            </a:r>
          </a:p>
          <a:p>
            <a:pPr marL="914400" lvl="1" indent="-457200" fontAlgn="base">
              <a:buFont typeface="+mj-lt"/>
              <a:buAutoNum type="alphaLcPeriod"/>
            </a:pPr>
            <a:r>
              <a:rPr lang="en-US" sz="1600" dirty="0"/>
              <a:t>The MIH clearing house/website was launched in early July 2021 and contains information on housing resources, supports and opportunities</a:t>
            </a:r>
          </a:p>
        </p:txBody>
      </p:sp>
      <p:pic>
        <p:nvPicPr>
          <p:cNvPr id="4" name="Content Placeholder 3">
            <a:extLst>
              <a:ext uri="{FF2B5EF4-FFF2-40B4-BE49-F238E27FC236}">
                <a16:creationId xmlns:a16="http://schemas.microsoft.com/office/drawing/2014/main" id="{A3BA6E55-D257-A342-B185-D8E405B47DDE}"/>
              </a:ext>
            </a:extLst>
          </p:cNvPr>
          <p:cNvPicPr>
            <a:picLocks noChangeAspect="1"/>
          </p:cNvPicPr>
          <p:nvPr/>
        </p:nvPicPr>
        <p:blipFill rotWithShape="1">
          <a:blip r:embed="rId2"/>
          <a:srcRect l="20130" r="23621" b="2"/>
          <a:stretch/>
        </p:blipFill>
        <p:spPr>
          <a:xfrm>
            <a:off x="6805848" y="758514"/>
            <a:ext cx="4691310" cy="4691310"/>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1"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9968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68D4D81A-761F-9745-98A3-310A7DC7B6DA}"/>
              </a:ext>
            </a:extLst>
          </p:cNvPr>
          <p:cNvSpPr>
            <a:spLocks noGrp="1"/>
          </p:cNvSpPr>
          <p:nvPr>
            <p:ph type="title"/>
          </p:nvPr>
        </p:nvSpPr>
        <p:spPr>
          <a:xfrm>
            <a:off x="818449" y="148158"/>
            <a:ext cx="5393360" cy="1325563"/>
          </a:xfrm>
        </p:spPr>
        <p:txBody>
          <a:bodyPr>
            <a:normAutofit/>
          </a:bodyPr>
          <a:lstStyle/>
          <a:p>
            <a:r>
              <a:rPr lang="en-US" dirty="0"/>
              <a:t>Clearing House </a:t>
            </a:r>
            <a:r>
              <a:rPr lang="en-US" dirty="0">
                <a:hlinkClick r:id="rId2"/>
              </a:rPr>
              <a:t>www.mih-inc.org</a:t>
            </a:r>
            <a:r>
              <a:rPr lang="en-US" dirty="0"/>
              <a:t> </a:t>
            </a:r>
          </a:p>
        </p:txBody>
      </p:sp>
      <p:sp>
        <p:nvSpPr>
          <p:cNvPr id="73" name="Freeform: Shape 72">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45A232A-73B3-3648-A7A8-BBF171D977A6}"/>
              </a:ext>
            </a:extLst>
          </p:cNvPr>
          <p:cNvSpPr>
            <a:spLocks noGrp="1"/>
          </p:cNvSpPr>
          <p:nvPr>
            <p:ph idx="1"/>
          </p:nvPr>
        </p:nvSpPr>
        <p:spPr>
          <a:xfrm>
            <a:off x="311422" y="1621879"/>
            <a:ext cx="6546961" cy="5047145"/>
          </a:xfrm>
        </p:spPr>
        <p:txBody>
          <a:bodyPr>
            <a:normAutofit fontScale="92500" lnSpcReduction="10000"/>
          </a:bodyPr>
          <a:lstStyle/>
          <a:p>
            <a:r>
              <a:rPr lang="en-US" sz="1800" dirty="0"/>
              <a:t>Home Page</a:t>
            </a:r>
          </a:p>
          <a:p>
            <a:pPr lvl="1"/>
            <a:r>
              <a:rPr lang="en-US" sz="1700" dirty="0"/>
              <a:t>Includes a form to sign up to receive communications from MIH</a:t>
            </a:r>
          </a:p>
          <a:p>
            <a:r>
              <a:rPr lang="en-US" sz="1800" dirty="0"/>
              <a:t>Housing Info Page</a:t>
            </a:r>
          </a:p>
          <a:p>
            <a:pPr lvl="1"/>
            <a:r>
              <a:rPr lang="en-US" sz="1700" dirty="0"/>
              <a:t>Housing, Medicaid and Social Security</a:t>
            </a:r>
          </a:p>
          <a:p>
            <a:pPr lvl="1"/>
            <a:r>
              <a:rPr lang="en-US" sz="1700" dirty="0"/>
              <a:t>Thinking About Renting or Owning a Home</a:t>
            </a:r>
          </a:p>
          <a:p>
            <a:pPr lvl="1"/>
            <a:r>
              <a:rPr lang="en-US" sz="1700" dirty="0"/>
              <a:t>Learning About Renting or Owning a Home</a:t>
            </a:r>
          </a:p>
          <a:p>
            <a:pPr lvl="1"/>
            <a:r>
              <a:rPr lang="en-US" sz="1700" dirty="0"/>
              <a:t>Renting</a:t>
            </a:r>
          </a:p>
          <a:p>
            <a:pPr lvl="1"/>
            <a:r>
              <a:rPr lang="en-US" sz="1700" dirty="0"/>
              <a:t>Owning</a:t>
            </a:r>
          </a:p>
          <a:p>
            <a:pPr lvl="1"/>
            <a:r>
              <a:rPr lang="en-US" sz="1700" dirty="0"/>
              <a:t>Housing Accessibility</a:t>
            </a:r>
          </a:p>
          <a:p>
            <a:pPr lvl="1"/>
            <a:r>
              <a:rPr lang="en-US" sz="1700" dirty="0"/>
              <a:t>Services in Your New Home</a:t>
            </a:r>
          </a:p>
          <a:p>
            <a:pPr lvl="1"/>
            <a:r>
              <a:rPr lang="en-US" sz="1700" dirty="0"/>
              <a:t>Preparing to Move</a:t>
            </a:r>
          </a:p>
          <a:p>
            <a:pPr lvl="1"/>
            <a:r>
              <a:rPr lang="en-US" sz="1700" dirty="0"/>
              <a:t>Utilities</a:t>
            </a:r>
          </a:p>
          <a:p>
            <a:pPr lvl="1"/>
            <a:r>
              <a:rPr lang="en-US" sz="1700" dirty="0"/>
              <a:t>Moving</a:t>
            </a:r>
          </a:p>
          <a:p>
            <a:pPr lvl="1"/>
            <a:r>
              <a:rPr lang="en-US" sz="1700" dirty="0"/>
              <a:t>Laws Providing Protections for People with Disabilities</a:t>
            </a:r>
          </a:p>
          <a:p>
            <a:r>
              <a:rPr lang="en-US" sz="1800" dirty="0"/>
              <a:t>Housing Services page</a:t>
            </a:r>
          </a:p>
          <a:p>
            <a:pPr lvl="1"/>
            <a:r>
              <a:rPr lang="en-US" sz="1700" dirty="0"/>
              <a:t>Introduction to Lauren Silverstone and the HSS services she can provide</a:t>
            </a:r>
          </a:p>
          <a:p>
            <a:pPr lvl="1"/>
            <a:r>
              <a:rPr lang="en-US" sz="1700" dirty="0"/>
              <a:t>Includes an application for services</a:t>
            </a:r>
          </a:p>
          <a:p>
            <a:pPr lvl="1"/>
            <a:r>
              <a:rPr lang="en-US" sz="1700" dirty="0"/>
              <a:t>In the future, will include information about other HSS providers</a:t>
            </a:r>
          </a:p>
          <a:p>
            <a:endParaRPr lang="en-US" sz="1800" dirty="0"/>
          </a:p>
        </p:txBody>
      </p:sp>
      <p:sp>
        <p:nvSpPr>
          <p:cNvPr id="75" name="Oval 74">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630884"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0227"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1026" name="Picture 2" descr="Housing Information — ICAN">
            <a:extLst>
              <a:ext uri="{FF2B5EF4-FFF2-40B4-BE49-F238E27FC236}">
                <a16:creationId xmlns:a16="http://schemas.microsoft.com/office/drawing/2014/main" id="{6F78B051-B80F-2E41-8F5F-65B4890A130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075" r="20626" b="-1"/>
          <a:stretch/>
        </p:blipFill>
        <p:spPr bwMode="auto">
          <a:xfrm>
            <a:off x="7751975" y="1075239"/>
            <a:ext cx="4128603" cy="4128603"/>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a:noFill/>
          <a:extLst>
            <a:ext uri="{909E8E84-426E-40DD-AFC4-6F175D3DCCD1}">
              <a14:hiddenFill xmlns:a14="http://schemas.microsoft.com/office/drawing/2010/main">
                <a:solidFill>
                  <a:srgbClr val="FFFFFF"/>
                </a:solidFill>
              </a14:hiddenFill>
            </a:ext>
          </a:extLst>
        </p:spPr>
      </p:pic>
      <p:sp>
        <p:nvSpPr>
          <p:cNvPr id="79" name="Freeform: Shape 78">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81" name="Straight Connector 80">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83" name="Freeform: Shape 82">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237066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70">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3" name="Rectangle 7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07B3D7-9195-0940-A029-8B6DF9C80861}"/>
              </a:ext>
            </a:extLst>
          </p:cNvPr>
          <p:cNvSpPr>
            <a:spLocks noGrp="1"/>
          </p:cNvSpPr>
          <p:nvPr>
            <p:ph type="title"/>
          </p:nvPr>
        </p:nvSpPr>
        <p:spPr>
          <a:xfrm>
            <a:off x="838200" y="585216"/>
            <a:ext cx="10515600" cy="1325563"/>
          </a:xfrm>
        </p:spPr>
        <p:txBody>
          <a:bodyPr>
            <a:normAutofit/>
          </a:bodyPr>
          <a:lstStyle/>
          <a:p>
            <a:r>
              <a:rPr lang="en-US">
                <a:solidFill>
                  <a:schemeClr val="bg1"/>
                </a:solidFill>
              </a:rPr>
              <a:t>Housing Information Page</a:t>
            </a:r>
          </a:p>
        </p:txBody>
      </p:sp>
      <p:pic>
        <p:nvPicPr>
          <p:cNvPr id="2050" name="Picture 2" descr="24 Virginia projects receiving $21M in Affordable and Special Needs Housing  Loans | WFXRtv">
            <a:extLst>
              <a:ext uri="{FF2B5EF4-FFF2-40B4-BE49-F238E27FC236}">
                <a16:creationId xmlns:a16="http://schemas.microsoft.com/office/drawing/2014/main" id="{208990DB-2B4B-944E-9A12-8EB262AB6D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587" r="1" b="1"/>
          <a:stretch/>
        </p:blipFill>
        <p:spPr bwMode="auto">
          <a:xfrm>
            <a:off x="841248" y="2516777"/>
            <a:ext cx="6236208" cy="366018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73CC238-E6D3-E34B-BEF3-C12C8063FC46}"/>
              </a:ext>
            </a:extLst>
          </p:cNvPr>
          <p:cNvSpPr>
            <a:spLocks noGrp="1"/>
          </p:cNvSpPr>
          <p:nvPr>
            <p:ph idx="1"/>
          </p:nvPr>
        </p:nvSpPr>
        <p:spPr>
          <a:xfrm>
            <a:off x="7315200" y="2243329"/>
            <a:ext cx="4486656" cy="4267200"/>
          </a:xfrm>
        </p:spPr>
        <p:txBody>
          <a:bodyPr anchor="ctr">
            <a:normAutofit/>
          </a:bodyPr>
          <a:lstStyle/>
          <a:p>
            <a:pPr marL="0" indent="0">
              <a:buNone/>
            </a:pPr>
            <a:r>
              <a:rPr lang="en-US" sz="2000" dirty="0"/>
              <a:t>Housing, Medicaid and Social Security</a:t>
            </a:r>
          </a:p>
          <a:p>
            <a:pPr lvl="1"/>
            <a:r>
              <a:rPr lang="en-US" sz="2000" dirty="0"/>
              <a:t>SSI Rules Related to Housing</a:t>
            </a:r>
          </a:p>
          <a:p>
            <a:pPr lvl="1"/>
            <a:r>
              <a:rPr lang="en-US" sz="2000" dirty="0"/>
              <a:t>Presumed Maximum Value</a:t>
            </a:r>
          </a:p>
          <a:p>
            <a:pPr lvl="1"/>
            <a:r>
              <a:rPr lang="en-US" sz="2000" dirty="0"/>
              <a:t>SSDI</a:t>
            </a:r>
          </a:p>
          <a:p>
            <a:pPr lvl="1"/>
            <a:r>
              <a:rPr lang="en-US" sz="2000" dirty="0"/>
              <a:t>Retirement Income</a:t>
            </a:r>
          </a:p>
          <a:p>
            <a:pPr lvl="1"/>
            <a:r>
              <a:rPr lang="en-US" sz="2000" dirty="0"/>
              <a:t>Is a Home an Asset</a:t>
            </a:r>
          </a:p>
          <a:p>
            <a:pPr lvl="1"/>
            <a:r>
              <a:rPr lang="en-US" sz="2000" dirty="0"/>
              <a:t>ABLE Accounts and Paying for Housing</a:t>
            </a:r>
          </a:p>
          <a:p>
            <a:pPr lvl="1"/>
            <a:r>
              <a:rPr lang="en-US" sz="2000" dirty="0"/>
              <a:t>HCBS Settings Rule</a:t>
            </a:r>
          </a:p>
          <a:p>
            <a:pPr lvl="1"/>
            <a:r>
              <a:rPr lang="en-US" sz="2000" dirty="0"/>
              <a:t>Maryland Medicaid Waivers</a:t>
            </a:r>
          </a:p>
          <a:p>
            <a:pPr lvl="1"/>
            <a:r>
              <a:rPr lang="en-US" sz="2000" dirty="0"/>
              <a:t>Maryland Medicaid State Plan Services</a:t>
            </a:r>
          </a:p>
        </p:txBody>
      </p:sp>
    </p:spTree>
    <p:extLst>
      <p:ext uri="{BB962C8B-B14F-4D97-AF65-F5344CB8AC3E}">
        <p14:creationId xmlns:p14="http://schemas.microsoft.com/office/powerpoint/2010/main" val="4236718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4B6ECB93-D7FF-4F09-A8ED-D4588EE7C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9F4798-99BC-8747-B2E9-ACAFD694FB6C}"/>
              </a:ext>
            </a:extLst>
          </p:cNvPr>
          <p:cNvSpPr>
            <a:spLocks noGrp="1"/>
          </p:cNvSpPr>
          <p:nvPr>
            <p:ph type="title"/>
          </p:nvPr>
        </p:nvSpPr>
        <p:spPr>
          <a:xfrm>
            <a:off x="838200" y="365125"/>
            <a:ext cx="10515599" cy="1325563"/>
          </a:xfrm>
        </p:spPr>
        <p:txBody>
          <a:bodyPr>
            <a:normAutofit/>
          </a:bodyPr>
          <a:lstStyle/>
          <a:p>
            <a:r>
              <a:rPr lang="en-US">
                <a:solidFill>
                  <a:schemeClr val="bg1"/>
                </a:solidFill>
              </a:rPr>
              <a:t>Thinking About Renting or Owning a Home</a:t>
            </a:r>
          </a:p>
        </p:txBody>
      </p:sp>
      <p:sp>
        <p:nvSpPr>
          <p:cNvPr id="3" name="Content Placeholder 2">
            <a:extLst>
              <a:ext uri="{FF2B5EF4-FFF2-40B4-BE49-F238E27FC236}">
                <a16:creationId xmlns:a16="http://schemas.microsoft.com/office/drawing/2014/main" id="{B106D650-CE54-0C47-B1A4-606333ADE285}"/>
              </a:ext>
            </a:extLst>
          </p:cNvPr>
          <p:cNvSpPr>
            <a:spLocks noGrp="1"/>
          </p:cNvSpPr>
          <p:nvPr>
            <p:ph idx="1"/>
          </p:nvPr>
        </p:nvSpPr>
        <p:spPr>
          <a:xfrm>
            <a:off x="841248" y="2276857"/>
            <a:ext cx="5015484" cy="3900106"/>
          </a:xfrm>
        </p:spPr>
        <p:txBody>
          <a:bodyPr anchor="ctr">
            <a:normAutofit/>
          </a:bodyPr>
          <a:lstStyle/>
          <a:p>
            <a:r>
              <a:rPr lang="en-US" sz="2200"/>
              <a:t>When am I ready?</a:t>
            </a:r>
          </a:p>
          <a:p>
            <a:r>
              <a:rPr lang="en-US" sz="2200"/>
              <a:t>Concerns and addressing concerns</a:t>
            </a:r>
          </a:p>
          <a:p>
            <a:r>
              <a:rPr lang="en-US" sz="2200"/>
              <a:t>DDA support services to help someone in their own home</a:t>
            </a:r>
          </a:p>
          <a:p>
            <a:r>
              <a:rPr lang="en-US" sz="2200"/>
              <a:t>Concerns about staffing</a:t>
            </a:r>
          </a:p>
          <a:p>
            <a:r>
              <a:rPr lang="en-US" sz="2200"/>
              <a:t>Making an informed choice</a:t>
            </a:r>
          </a:p>
        </p:txBody>
      </p:sp>
      <p:pic>
        <p:nvPicPr>
          <p:cNvPr id="3076" name="Picture 4" descr="Men Thinking About Housing Funding Royalty Free Cliparts, Vectors, And  Stock Illustration. Image 147763015.">
            <a:extLst>
              <a:ext uri="{FF2B5EF4-FFF2-40B4-BE49-F238E27FC236}">
                <a16:creationId xmlns:a16="http://schemas.microsoft.com/office/drawing/2014/main" id="{F2C2C12C-56C3-EB40-96EA-2E330D3E38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450" b="7789"/>
          <a:stretch/>
        </p:blipFill>
        <p:spPr bwMode="auto">
          <a:xfrm>
            <a:off x="6335270" y="2276857"/>
            <a:ext cx="5015484" cy="3900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612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C207D10-D28A-4E84-940A-15770F8C86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592"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BDE00C-C43B-6F4D-9B18-063A076C4EBA}"/>
              </a:ext>
            </a:extLst>
          </p:cNvPr>
          <p:cNvSpPr>
            <a:spLocks noGrp="1"/>
          </p:cNvSpPr>
          <p:nvPr>
            <p:ph type="title"/>
          </p:nvPr>
        </p:nvSpPr>
        <p:spPr>
          <a:xfrm>
            <a:off x="838200" y="585216"/>
            <a:ext cx="10515600" cy="1325563"/>
          </a:xfrm>
        </p:spPr>
        <p:txBody>
          <a:bodyPr>
            <a:normAutofit/>
          </a:bodyPr>
          <a:lstStyle/>
          <a:p>
            <a:r>
              <a:rPr lang="en-US">
                <a:solidFill>
                  <a:schemeClr val="bg1"/>
                </a:solidFill>
              </a:rPr>
              <a:t>Learning About Renting or Owning a Home</a:t>
            </a:r>
          </a:p>
        </p:txBody>
      </p:sp>
      <p:pic>
        <p:nvPicPr>
          <p:cNvPr id="4098" name="Picture 2" descr="Predicting House prices using Classical Machine Learning and Deep Learning  techniques | by Subham Sarkar | Analytics Vidhya | Medium">
            <a:extLst>
              <a:ext uri="{FF2B5EF4-FFF2-40B4-BE49-F238E27FC236}">
                <a16:creationId xmlns:a16="http://schemas.microsoft.com/office/drawing/2014/main" id="{A18B71BB-4C7E-164C-864C-A7332198D9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4599"/>
          <a:stretch/>
        </p:blipFill>
        <p:spPr bwMode="auto">
          <a:xfrm>
            <a:off x="841248" y="2516777"/>
            <a:ext cx="3791712" cy="366018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A076025-4C8A-A24E-8575-2D8AAA2D1116}"/>
              </a:ext>
            </a:extLst>
          </p:cNvPr>
          <p:cNvSpPr>
            <a:spLocks noGrp="1"/>
          </p:cNvSpPr>
          <p:nvPr>
            <p:ph idx="1"/>
          </p:nvPr>
        </p:nvSpPr>
        <p:spPr>
          <a:xfrm>
            <a:off x="5657088" y="2457949"/>
            <a:ext cx="5989320" cy="4502426"/>
          </a:xfrm>
        </p:spPr>
        <p:txBody>
          <a:bodyPr anchor="ctr">
            <a:normAutofit/>
          </a:bodyPr>
          <a:lstStyle/>
          <a:p>
            <a:r>
              <a:rPr lang="en-US" sz="1400" dirty="0"/>
              <a:t>Learning about renting</a:t>
            </a:r>
          </a:p>
          <a:p>
            <a:pPr lvl="1"/>
            <a:r>
              <a:rPr lang="en-US" sz="1400" dirty="0"/>
              <a:t>What is a lease?</a:t>
            </a:r>
          </a:p>
          <a:p>
            <a:pPr lvl="1"/>
            <a:r>
              <a:rPr lang="en-US" sz="1400" dirty="0"/>
              <a:t>What are community rules and how are they different from a lease?</a:t>
            </a:r>
          </a:p>
          <a:p>
            <a:pPr lvl="1"/>
            <a:r>
              <a:rPr lang="en-US" sz="1400" dirty="0"/>
              <a:t>What is a security deposit?</a:t>
            </a:r>
          </a:p>
          <a:p>
            <a:pPr lvl="1"/>
            <a:r>
              <a:rPr lang="en-US" sz="1400" dirty="0"/>
              <a:t>What is a landlord and what do they do?</a:t>
            </a:r>
          </a:p>
          <a:p>
            <a:pPr lvl="1"/>
            <a:r>
              <a:rPr lang="en-US" sz="1400" dirty="0"/>
              <a:t>Who fixes things when thy break?</a:t>
            </a:r>
          </a:p>
          <a:p>
            <a:pPr lvl="1"/>
            <a:r>
              <a:rPr lang="en-US" sz="1400" dirty="0"/>
              <a:t>Can I move whenever I want to?</a:t>
            </a:r>
          </a:p>
          <a:p>
            <a:pPr lvl="1"/>
            <a:r>
              <a:rPr lang="en-US" sz="1400" dirty="0"/>
              <a:t>Can I have other people live with me?</a:t>
            </a:r>
          </a:p>
          <a:p>
            <a:pPr lvl="1"/>
            <a:r>
              <a:rPr lang="en-US" sz="1400" dirty="0"/>
              <a:t>Can I have overnight gests whenever I want to?</a:t>
            </a:r>
          </a:p>
          <a:p>
            <a:pPr lvl="1"/>
            <a:r>
              <a:rPr lang="en-US" sz="1400" dirty="0"/>
              <a:t>Will I be allowed to smoke?</a:t>
            </a:r>
          </a:p>
          <a:p>
            <a:r>
              <a:rPr lang="en-US" sz="1400" dirty="0"/>
              <a:t>Learning about Homeownership</a:t>
            </a:r>
          </a:p>
          <a:p>
            <a:r>
              <a:rPr lang="en-US" sz="1400" dirty="0"/>
              <a:t>Basic Decisions</a:t>
            </a:r>
          </a:p>
          <a:p>
            <a:pPr lvl="1"/>
            <a:r>
              <a:rPr lang="en-US" sz="1400" dirty="0"/>
              <a:t>Who will I live with?</a:t>
            </a:r>
          </a:p>
          <a:p>
            <a:pPr lvl="1"/>
            <a:r>
              <a:rPr lang="en-US" sz="1400" dirty="0"/>
              <a:t>Live-in caregiver</a:t>
            </a:r>
          </a:p>
          <a:p>
            <a:pPr lvl="1"/>
            <a:r>
              <a:rPr lang="en-US" sz="1400" dirty="0"/>
              <a:t>Where will I live?</a:t>
            </a:r>
          </a:p>
          <a:p>
            <a:pPr lvl="1"/>
            <a:r>
              <a:rPr lang="en-US" sz="1400" dirty="0"/>
              <a:t>What are my accessibility needs?</a:t>
            </a:r>
          </a:p>
          <a:p>
            <a:pPr lvl="1"/>
            <a:r>
              <a:rPr lang="en-US" sz="1400" dirty="0"/>
              <a:t>What can I afford?</a:t>
            </a:r>
          </a:p>
          <a:p>
            <a:endParaRPr lang="en-US" sz="1400" dirty="0"/>
          </a:p>
        </p:txBody>
      </p:sp>
    </p:spTree>
    <p:extLst>
      <p:ext uri="{BB962C8B-B14F-4D97-AF65-F5344CB8AC3E}">
        <p14:creationId xmlns:p14="http://schemas.microsoft.com/office/powerpoint/2010/main" val="2298141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4B6ECB93-D7FF-4F09-A8ED-D4588EE7C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C9F3AC-B9DE-B04E-9B78-08C2559D9406}"/>
              </a:ext>
            </a:extLst>
          </p:cNvPr>
          <p:cNvSpPr>
            <a:spLocks noGrp="1"/>
          </p:cNvSpPr>
          <p:nvPr>
            <p:ph type="title"/>
          </p:nvPr>
        </p:nvSpPr>
        <p:spPr>
          <a:xfrm>
            <a:off x="838200" y="365760"/>
            <a:ext cx="10515600" cy="1325563"/>
          </a:xfrm>
        </p:spPr>
        <p:txBody>
          <a:bodyPr>
            <a:normAutofit/>
          </a:bodyPr>
          <a:lstStyle/>
          <a:p>
            <a:r>
              <a:rPr lang="en-US">
                <a:solidFill>
                  <a:schemeClr val="bg1"/>
                </a:solidFill>
              </a:rPr>
              <a:t>Renting</a:t>
            </a:r>
          </a:p>
        </p:txBody>
      </p:sp>
      <p:sp>
        <p:nvSpPr>
          <p:cNvPr id="3" name="Content Placeholder 2">
            <a:extLst>
              <a:ext uri="{FF2B5EF4-FFF2-40B4-BE49-F238E27FC236}">
                <a16:creationId xmlns:a16="http://schemas.microsoft.com/office/drawing/2014/main" id="{24E9D920-E665-CF40-8EA1-7B2832CC0C82}"/>
              </a:ext>
            </a:extLst>
          </p:cNvPr>
          <p:cNvSpPr>
            <a:spLocks noGrp="1"/>
          </p:cNvSpPr>
          <p:nvPr>
            <p:ph idx="1"/>
          </p:nvPr>
        </p:nvSpPr>
        <p:spPr>
          <a:xfrm>
            <a:off x="434341" y="2429097"/>
            <a:ext cx="5661659" cy="4538790"/>
          </a:xfrm>
        </p:spPr>
        <p:txBody>
          <a:bodyPr anchor="ctr">
            <a:normAutofit/>
          </a:bodyPr>
          <a:lstStyle/>
          <a:p>
            <a:r>
              <a:rPr lang="en-US" sz="2000" dirty="0"/>
              <a:t>Renting a Home</a:t>
            </a:r>
          </a:p>
          <a:p>
            <a:pPr lvl="1"/>
            <a:r>
              <a:rPr lang="en-US" sz="2000" dirty="0"/>
              <a:t>Options for making renting affordable</a:t>
            </a:r>
          </a:p>
          <a:p>
            <a:pPr lvl="1"/>
            <a:r>
              <a:rPr lang="en-US" sz="2000" dirty="0"/>
              <a:t>Types of rent subsidy programs</a:t>
            </a:r>
          </a:p>
          <a:p>
            <a:pPr lvl="2"/>
            <a:r>
              <a:rPr lang="en-US" dirty="0"/>
              <a:t>Tenant-based</a:t>
            </a:r>
          </a:p>
          <a:p>
            <a:pPr lvl="2"/>
            <a:r>
              <a:rPr lang="en-US" dirty="0"/>
              <a:t>Project/Unit-Based</a:t>
            </a:r>
          </a:p>
          <a:p>
            <a:pPr lvl="1"/>
            <a:r>
              <a:rPr lang="en-US" sz="2000" dirty="0"/>
              <a:t>Affording rental housing without a subsidy</a:t>
            </a:r>
          </a:p>
          <a:p>
            <a:pPr lvl="1"/>
            <a:r>
              <a:rPr lang="en-US" sz="2000" dirty="0"/>
              <a:t>Getting help with thinking about housing</a:t>
            </a:r>
          </a:p>
          <a:p>
            <a:r>
              <a:rPr lang="en-US" sz="2000" dirty="0"/>
              <a:t>Finding affordable rental housing</a:t>
            </a:r>
          </a:p>
          <a:p>
            <a:r>
              <a:rPr lang="en-US" sz="2000" dirty="0"/>
              <a:t>Applying for rental housing</a:t>
            </a:r>
          </a:p>
          <a:p>
            <a:r>
              <a:rPr lang="en-US" sz="2000" dirty="0"/>
              <a:t>Being a successful tenant</a:t>
            </a:r>
          </a:p>
          <a:p>
            <a:r>
              <a:rPr lang="en-US" sz="2000" dirty="0"/>
              <a:t>Tenancy issues</a:t>
            </a:r>
          </a:p>
          <a:p>
            <a:r>
              <a:rPr lang="en-US" sz="2000" dirty="0"/>
              <a:t>Recertification/lease renewal</a:t>
            </a:r>
          </a:p>
          <a:p>
            <a:pPr lvl="3"/>
            <a:endParaRPr lang="en-US" sz="2000" dirty="0"/>
          </a:p>
          <a:p>
            <a:pPr lvl="3"/>
            <a:endParaRPr lang="en-US" sz="2000" dirty="0"/>
          </a:p>
        </p:txBody>
      </p:sp>
      <p:pic>
        <p:nvPicPr>
          <p:cNvPr id="5124" name="Picture 4" descr="5 Tips for Renting your Property Faster | RentFax-RISC Index, Rent Radar,  Proforma Analysis">
            <a:extLst>
              <a:ext uri="{FF2B5EF4-FFF2-40B4-BE49-F238E27FC236}">
                <a16:creationId xmlns:a16="http://schemas.microsoft.com/office/drawing/2014/main" id="{16B0E4B8-0B6A-894A-9A25-88929E8550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75" r="2" b="2"/>
          <a:stretch/>
        </p:blipFill>
        <p:spPr bwMode="auto">
          <a:xfrm>
            <a:off x="6335270" y="2276857"/>
            <a:ext cx="5015484" cy="3900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760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B7F648EB17D9148B53C62878A6B3C63" ma:contentTypeVersion="12" ma:contentTypeDescription="Create a new document." ma:contentTypeScope="" ma:versionID="0915bf7e9ceab64683ae9c11574853cc">
  <xsd:schema xmlns:xsd="http://www.w3.org/2001/XMLSchema" xmlns:xs="http://www.w3.org/2001/XMLSchema" xmlns:p="http://schemas.microsoft.com/office/2006/metadata/properties" xmlns:ns3="8f487aa7-8130-478a-b3d5-2f1adf83fb37" xmlns:ns4="c36dde94-1b59-43f3-8a49-6c5859bf4fd6" targetNamespace="http://schemas.microsoft.com/office/2006/metadata/properties" ma:root="true" ma:fieldsID="bd038c6b4250ea0b7d5e327069ed9f1d" ns3:_="" ns4:_="">
    <xsd:import namespace="8f487aa7-8130-478a-b3d5-2f1adf83fb37"/>
    <xsd:import namespace="c36dde94-1b59-43f3-8a49-6c5859bf4fd6"/>
    <xsd:element name="properties">
      <xsd:complexType>
        <xsd:sequence>
          <xsd:element name="documentManagement">
            <xsd:complexType>
              <xsd:all>
                <xsd:element ref="ns3:SharedWithUser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487aa7-8130-478a-b3d5-2f1adf83fb3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6dde94-1b59-43f3-8a49-6c5859bf4fd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A2B0DD-8A42-4937-AB42-0FCA0F3B3F10}">
  <ds:schemaRefs>
    <ds:schemaRef ds:uri="http://schemas.microsoft.com/sharepoint/v3/contenttype/forms"/>
  </ds:schemaRefs>
</ds:datastoreItem>
</file>

<file path=customXml/itemProps2.xml><?xml version="1.0" encoding="utf-8"?>
<ds:datastoreItem xmlns:ds="http://schemas.openxmlformats.org/officeDocument/2006/customXml" ds:itemID="{02239658-4605-4FC2-8048-7B4D8F0D7609}">
  <ds:schemaRefs>
    <ds:schemaRef ds:uri="http://schemas.microsoft.com/office/2006/documentManagement/types"/>
    <ds:schemaRef ds:uri="http://purl.org/dc/terms/"/>
    <ds:schemaRef ds:uri="http://purl.org/dc/elements/1.1/"/>
    <ds:schemaRef ds:uri="http://www.w3.org/XML/1998/namespace"/>
    <ds:schemaRef ds:uri="http://schemas.microsoft.com/office/2006/metadata/properties"/>
    <ds:schemaRef ds:uri="http://schemas.microsoft.com/office/infopath/2007/PartnerControls"/>
    <ds:schemaRef ds:uri="c36dde94-1b59-43f3-8a49-6c5859bf4fd6"/>
    <ds:schemaRef ds:uri="http://purl.org/dc/dcmitype/"/>
    <ds:schemaRef ds:uri="http://schemas.openxmlformats.org/package/2006/metadata/core-properties"/>
    <ds:schemaRef ds:uri="8f487aa7-8130-478a-b3d5-2f1adf83fb37"/>
  </ds:schemaRefs>
</ds:datastoreItem>
</file>

<file path=customXml/itemProps3.xml><?xml version="1.0" encoding="utf-8"?>
<ds:datastoreItem xmlns:ds="http://schemas.openxmlformats.org/officeDocument/2006/customXml" ds:itemID="{99A6F751-4E3B-45E1-BD6E-A6EA47EB03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487aa7-8130-478a-b3d5-2f1adf83fb37"/>
    <ds:schemaRef ds:uri="c36dde94-1b59-43f3-8a49-6c5859bf4f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831</TotalTime>
  <Words>2605</Words>
  <Application>Microsoft Macintosh PowerPoint</Application>
  <PresentationFormat>Widescreen</PresentationFormat>
  <Paragraphs>267</Paragraphs>
  <Slides>36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ＭＳ 明朝</vt:lpstr>
      <vt:lpstr>Arial</vt:lpstr>
      <vt:lpstr>Calibri</vt:lpstr>
      <vt:lpstr>Calibri Light</vt:lpstr>
      <vt:lpstr>Open Sans</vt:lpstr>
      <vt:lpstr>Roboto</vt:lpstr>
      <vt:lpstr>Segoe UI</vt:lpstr>
      <vt:lpstr>WordVisiCarriageReturn_MSFontService</vt:lpstr>
      <vt:lpstr>Office Theme</vt:lpstr>
      <vt:lpstr>PowerPoint Presentation</vt:lpstr>
      <vt:lpstr>Background, Board and Leadership</vt:lpstr>
      <vt:lpstr>MIH Mission and Goals</vt:lpstr>
      <vt:lpstr>Accomplishments to Date</vt:lpstr>
      <vt:lpstr>Clearing House www.mih-inc.org </vt:lpstr>
      <vt:lpstr>Housing Information Page</vt:lpstr>
      <vt:lpstr>Thinking About Renting or Owning a Home</vt:lpstr>
      <vt:lpstr>Learning About Renting or Owning a Home</vt:lpstr>
      <vt:lpstr>Renting</vt:lpstr>
      <vt:lpstr>Owning</vt:lpstr>
      <vt:lpstr>Housing Accessibility</vt:lpstr>
      <vt:lpstr>Services in Your New Home</vt:lpstr>
      <vt:lpstr>Preparing to Move</vt:lpstr>
      <vt:lpstr>Utilities and Moving</vt:lpstr>
      <vt:lpstr>Laws Providing Housing Protections for People with Disabilities</vt:lpstr>
      <vt:lpstr>Housing Support Services</vt:lpstr>
      <vt:lpstr>Community Pathways Waiver Definition</vt:lpstr>
      <vt:lpstr>Housing Information and Assistance </vt:lpstr>
      <vt:lpstr>Housing Transition Services</vt:lpstr>
      <vt:lpstr>Housing Tenancy Sustaining Services</vt:lpstr>
      <vt:lpstr>Home Ownership </vt:lpstr>
      <vt:lpstr>Does owning a home affect Medicaid, SSI, or SSDI benefits? </vt:lpstr>
      <vt:lpstr>Home Purchasing Programs </vt:lpstr>
      <vt:lpstr>Home Purchased By Family</vt:lpstr>
      <vt:lpstr>Presumed  Maximum Value </vt:lpstr>
      <vt:lpstr>Home Purchase through a Special Needs Trust   </vt:lpstr>
      <vt:lpstr>ABLE Accounts </vt:lpstr>
      <vt:lpstr>Renting a Home </vt:lpstr>
      <vt:lpstr>Tenant Based Voucher –  Housing Choice</vt:lpstr>
      <vt:lpstr>Voucher Rent Example </vt:lpstr>
      <vt:lpstr>Project Based Voucher Programs </vt:lpstr>
      <vt:lpstr>Section 811 Project Rental Assistance Program</vt:lpstr>
      <vt:lpstr>Weinberg Apartments Program </vt:lpstr>
      <vt:lpstr>Low Income Housing Tax Credit </vt:lpstr>
      <vt:lpstr>Resources</vt:lpstr>
      <vt:lpstr>Need housing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Support Services</dc:title>
  <dc:creator>Diane Dressler</dc:creator>
  <cp:lastModifiedBy>Diane Dressler</cp:lastModifiedBy>
  <cp:revision>3</cp:revision>
  <dcterms:created xsi:type="dcterms:W3CDTF">2020-09-16T14:30:29Z</dcterms:created>
  <dcterms:modified xsi:type="dcterms:W3CDTF">2021-09-16T20:56:13Z</dcterms:modified>
</cp:coreProperties>
</file>